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AC9F"/>
    <a:srgbClr val="FECA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4" autoAdjust="0"/>
    <p:restoredTop sz="94660"/>
  </p:normalViewPr>
  <p:slideViewPr>
    <p:cSldViewPr snapToGrid="0">
      <p:cViewPr>
        <p:scale>
          <a:sx n="81" d="100"/>
          <a:sy n="81" d="100"/>
        </p:scale>
        <p:origin x="-216" y="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E1593BB-7F77-45E6-B85E-D475094F4E85}" type="datetimeFigureOut">
              <a:rPr lang="en-GB" smtClean="0"/>
              <a:pPr/>
              <a:t>17/07/2020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4229751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E1593BB-7F77-45E6-B85E-D475094F4E85}" type="datetimeFigureOut">
              <a:rPr lang="en-GB" smtClean="0"/>
              <a:pPr/>
              <a:t>17/07/2020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2915022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E1593BB-7F77-45E6-B85E-D475094F4E85}" type="datetimeFigureOut">
              <a:rPr lang="en-GB" smtClean="0"/>
              <a:pPr/>
              <a:t>17/07/2020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1816173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E1593BB-7F77-45E6-B85E-D475094F4E85}" type="datetimeFigureOut">
              <a:rPr lang="en-GB" smtClean="0"/>
              <a:pPr/>
              <a:t>17/07/2020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2927170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E1593BB-7F77-45E6-B85E-D475094F4E85}" type="datetimeFigureOut">
              <a:rPr lang="en-GB" smtClean="0"/>
              <a:pPr/>
              <a:t>17/07/2020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3360559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E1593BB-7F77-45E6-B85E-D475094F4E85}" type="datetimeFigureOut">
              <a:rPr lang="en-GB" smtClean="0"/>
              <a:pPr/>
              <a:t>17/07/2020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4066573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E1593BB-7F77-45E6-B85E-D475094F4E85}" type="datetimeFigureOut">
              <a:rPr lang="en-GB" smtClean="0"/>
              <a:pPr/>
              <a:t>17/07/2020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3434460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E1593BB-7F77-45E6-B85E-D475094F4E85}" type="datetimeFigureOut">
              <a:rPr lang="en-GB" smtClean="0"/>
              <a:pPr/>
              <a:t>17/07/2020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2637249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1593BB-7F77-45E6-B85E-D475094F4E85}" type="datetimeFigureOut">
              <a:rPr lang="en-GB" smtClean="0"/>
              <a:pPr/>
              <a:t>17/07/2020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1027306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E1593BB-7F77-45E6-B85E-D475094F4E85}" type="datetimeFigureOut">
              <a:rPr lang="en-GB" smtClean="0"/>
              <a:pPr/>
              <a:t>17/07/2020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2173383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E1593BB-7F77-45E6-B85E-D475094F4E85}" type="datetimeFigureOut">
              <a:rPr lang="en-GB" smtClean="0"/>
              <a:pPr/>
              <a:t>17/07/2020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1576105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1593BB-7F77-45E6-B85E-D475094F4E85}" type="datetimeFigureOut">
              <a:rPr lang="en-GB" smtClean="0"/>
              <a:pPr/>
              <a:t>17/07/2020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31C8E4-D68C-4A90-839D-EE64E31B9E9D}" type="slidenum">
              <a:rPr lang="en-GB" smtClean="0"/>
              <a:pPr/>
              <a:t>‹#›</a:t>
            </a:fld>
            <a:endParaRPr lang="en-GB"/>
          </a:p>
        </p:txBody>
      </p:sp>
    </p:spTree>
    <p:extLst>
      <p:ext uri="{BB962C8B-B14F-4D97-AF65-F5344CB8AC3E}">
        <p14:creationId xmlns:p14="http://schemas.microsoft.com/office/powerpoint/2010/main" val="6620998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french-games.net/" TargetMode="External"/><Relationship Id="rId3" Type="http://schemas.openxmlformats.org/officeDocument/2006/relationships/hyperlink" Target="https://whiterosemaths.com/homelearning/year-4/" TargetMode="External"/><Relationship Id="rId7" Type="http://schemas.openxmlformats.org/officeDocument/2006/relationships/image" Target="../media/image2.png"/><Relationship Id="rId2" Type="http://schemas.openxmlformats.org/officeDocument/2006/relationships/hyperlink" Target="https://whiterosemaths.com/homelearning/year-3/" TargetMode="Externa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www.youtube.com/watch?v=K6r99N3kXME" TargetMode="External"/><Relationship Id="rId4" Type="http://schemas.openxmlformats.org/officeDocument/2006/relationships/hyperlink" Target="https://www.youtube.com/channel/UCtLO-C_7PRDzfDvqDrGpmVg" TargetMode="External"/><Relationship Id="rId9"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Text Box 2"/>
          <p:cNvSpPr txBox="1">
            <a:spLocks noChangeArrowheads="1"/>
          </p:cNvSpPr>
          <p:nvPr/>
        </p:nvSpPr>
        <p:spPr bwMode="auto">
          <a:xfrm>
            <a:off x="1" y="3807947"/>
            <a:ext cx="3344090" cy="3050053"/>
          </a:xfrm>
          <a:prstGeom prst="rect">
            <a:avLst/>
          </a:prstGeom>
          <a:solidFill>
            <a:schemeClr val="accent1">
              <a:lumMod val="20000"/>
              <a:lumOff val="80000"/>
            </a:schemeClr>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100" b="1" i="0" u="sng" strike="noStrike" cap="none" normalizeH="0" baseline="0" dirty="0">
                <a:ln>
                  <a:noFill/>
                </a:ln>
                <a:solidFill>
                  <a:srgbClr val="000000"/>
                </a:solidFill>
                <a:effectLst/>
                <a:latin typeface="Comic Sans MS" panose="030F0702030302020204" pitchFamily="66" charset="0"/>
              </a:rPr>
              <a:t>Maths</a:t>
            </a:r>
          </a:p>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latin typeface="Comic Sans MS" panose="030F0702030302020204" pitchFamily="66" charset="0"/>
              </a:rPr>
              <a:t>Times </a:t>
            </a:r>
            <a:r>
              <a:rPr kumimoji="0" lang="en-GB" altLang="en-US" sz="1050" b="1" i="0" u="none" strike="noStrike" cap="none" normalizeH="0" baseline="0" dirty="0">
                <a:ln>
                  <a:noFill/>
                </a:ln>
                <a:solidFill>
                  <a:srgbClr val="000000"/>
                </a:solidFill>
                <a:effectLst/>
              </a:rPr>
              <a:t>Tables: </a:t>
            </a:r>
            <a:r>
              <a:rPr kumimoji="0" lang="en-GB" altLang="en-US" sz="1050" b="0" i="0" u="none" strike="noStrike" cap="none" normalizeH="0" baseline="0" dirty="0">
                <a:ln>
                  <a:noFill/>
                </a:ln>
                <a:solidFill>
                  <a:srgbClr val="000000"/>
                </a:solidFill>
                <a:effectLst/>
              </a:rPr>
              <a:t>Use Times</a:t>
            </a:r>
            <a:r>
              <a:rPr kumimoji="0" lang="en-GB" altLang="en-US" sz="1050" b="0" i="0" u="none" strike="noStrike" cap="none" normalizeH="0" dirty="0">
                <a:ln>
                  <a:noFill/>
                </a:ln>
                <a:solidFill>
                  <a:srgbClr val="000000"/>
                </a:solidFill>
                <a:effectLst/>
              </a:rPr>
              <a:t> Table </a:t>
            </a:r>
            <a:r>
              <a:rPr kumimoji="0" lang="en-GB" altLang="en-US" sz="1050" b="0" i="0" u="none" strike="noStrike" cap="none" normalizeH="0" dirty="0" err="1">
                <a:ln>
                  <a:noFill/>
                </a:ln>
                <a:solidFill>
                  <a:srgbClr val="000000"/>
                </a:solidFill>
                <a:effectLst/>
              </a:rPr>
              <a:t>Rockstars</a:t>
            </a:r>
            <a:r>
              <a:rPr kumimoji="0" lang="en-GB" altLang="en-US" sz="1050" b="0" i="0" u="none" strike="noStrike" cap="none" normalizeH="0" dirty="0">
                <a:ln>
                  <a:noFill/>
                </a:ln>
                <a:solidFill>
                  <a:srgbClr val="000000"/>
                </a:solidFill>
                <a:effectLst/>
              </a:rPr>
              <a:t> to improve your times tables knowledge. </a:t>
            </a:r>
          </a:p>
          <a:p>
            <a:pPr eaLnBrk="0" fontAlgn="base" hangingPunct="0">
              <a:spcBef>
                <a:spcPct val="0"/>
              </a:spcBef>
              <a:spcAft>
                <a:spcPct val="0"/>
              </a:spcAft>
            </a:pPr>
            <a:r>
              <a:rPr lang="en-GB" altLang="en-US" sz="1050" b="1" dirty="0">
                <a:solidFill>
                  <a:srgbClr val="000000"/>
                </a:solidFill>
              </a:rPr>
              <a:t>Arithmetic</a:t>
            </a:r>
            <a:r>
              <a:rPr lang="en-GB" altLang="en-US" sz="1050" dirty="0">
                <a:solidFill>
                  <a:srgbClr val="000000"/>
                </a:solidFill>
              </a:rPr>
              <a:t>: Follow the White Rose program of study. From Monday 20th July we will be on week 13 for both Year 3 and Year 4. There is one lesson per day. Each lesson has a video where the concept is explained. Afterwards there are usually 9 questions. These can be printed off or you could write them out onto paper. The answers are also available.  These areas we started in class so they would be good to revise and explore in greater depth. </a:t>
            </a:r>
          </a:p>
          <a:p>
            <a:pPr eaLnBrk="0" fontAlgn="base" hangingPunct="0">
              <a:spcBef>
                <a:spcPct val="0"/>
              </a:spcBef>
              <a:spcAft>
                <a:spcPct val="0"/>
              </a:spcAft>
            </a:pPr>
            <a:r>
              <a:rPr lang="en-GB" altLang="en-US" sz="1050" dirty="0">
                <a:solidFill>
                  <a:srgbClr val="000000"/>
                </a:solidFill>
              </a:rPr>
              <a:t>Year 3 link. </a:t>
            </a:r>
            <a:r>
              <a:rPr lang="en-GB" sz="1000" dirty="0">
                <a:hlinkClick r:id="rId2"/>
              </a:rPr>
              <a:t>https://whiterosemaths.com/homelearning/year-3/</a:t>
            </a:r>
            <a:endParaRPr lang="en-GB" altLang="en-US" sz="1000" dirty="0">
              <a:solidFill>
                <a:srgbClr val="000000"/>
              </a:solidFill>
              <a:latin typeface="Comic Sans MS" panose="030F0702030302020204" pitchFamily="66" charset="0"/>
            </a:endParaRPr>
          </a:p>
          <a:p>
            <a:pPr eaLnBrk="0" fontAlgn="base" hangingPunct="0">
              <a:spcBef>
                <a:spcPct val="0"/>
              </a:spcBef>
              <a:spcAft>
                <a:spcPct val="0"/>
              </a:spcAft>
            </a:pPr>
            <a:r>
              <a:rPr lang="en-GB" altLang="en-US" sz="1000" dirty="0">
                <a:solidFill>
                  <a:srgbClr val="000000"/>
                </a:solidFill>
                <a:latin typeface="Comic Sans MS" panose="030F0702030302020204" pitchFamily="66" charset="0"/>
              </a:rPr>
              <a:t>Year 4 link</a:t>
            </a:r>
          </a:p>
          <a:p>
            <a:pPr eaLnBrk="0" fontAlgn="base" hangingPunct="0">
              <a:spcBef>
                <a:spcPct val="0"/>
              </a:spcBef>
              <a:spcAft>
                <a:spcPct val="0"/>
              </a:spcAft>
            </a:pPr>
            <a:r>
              <a:rPr lang="en-GB" sz="1000" dirty="0">
                <a:hlinkClick r:id="rId3"/>
              </a:rPr>
              <a:t>https://whiterosemaths.com/homelearning/year-4/</a:t>
            </a:r>
            <a:endParaRPr lang="en-GB" altLang="en-US" sz="1000" dirty="0">
              <a:solidFill>
                <a:srgbClr val="000000"/>
              </a:solidFill>
              <a:latin typeface="Comic Sans MS" panose="030F0702030302020204" pitchFamily="66" charset="0"/>
            </a:endParaRPr>
          </a:p>
          <a:p>
            <a:pPr eaLnBrk="0" fontAlgn="base" hangingPunct="0">
              <a:spcBef>
                <a:spcPct val="0"/>
              </a:spcBef>
              <a:spcAft>
                <a:spcPct val="0"/>
              </a:spcAft>
            </a:pPr>
            <a:endParaRPr kumimoji="0" lang="en-GB" altLang="en-US" sz="1000" b="0" i="0" u="none" strike="noStrike" cap="none" normalizeH="0" baseline="0" dirty="0">
              <a:ln>
                <a:noFill/>
              </a:ln>
              <a:solidFill>
                <a:srgbClr val="000000"/>
              </a:solidFill>
              <a:effectLst/>
              <a:latin typeface="Comic Sans MS" panose="030F0702030302020204" pitchFamily="66" charset="0"/>
            </a:endParaRPr>
          </a:p>
        </p:txBody>
      </p:sp>
      <p:sp>
        <p:nvSpPr>
          <p:cNvPr id="6" name="Rectangle 5"/>
          <p:cNvSpPr/>
          <p:nvPr/>
        </p:nvSpPr>
        <p:spPr>
          <a:xfrm>
            <a:off x="310067" y="-46517"/>
            <a:ext cx="11544700" cy="646331"/>
          </a:xfrm>
          <a:prstGeom prst="rect">
            <a:avLst/>
          </a:prstGeom>
          <a:noFill/>
        </p:spPr>
        <p:txBody>
          <a:bodyPr wrap="none" lIns="91440" tIns="45720" rIns="91440" bIns="45720">
            <a:spAutoFit/>
          </a:bodyPr>
          <a:lstStyle/>
          <a:p>
            <a:pPr algn="ctr"/>
            <a:r>
              <a:rPr lang="en-US" sz="2800" b="1" cap="none" spc="300" dirty="0">
                <a:ln w="12700">
                  <a:solidFill>
                    <a:schemeClr val="accent1">
                      <a:lumMod val="50000"/>
                    </a:schemeClr>
                  </a:solidFill>
                  <a:prstDash val="solid"/>
                </a:ln>
                <a:solidFill>
                  <a:schemeClr val="bg1"/>
                </a:solidFill>
                <a:effectLst/>
              </a:rPr>
              <a:t>Year ¾ </a:t>
            </a:r>
            <a:r>
              <a:rPr lang="en-US" sz="2800" b="1" spc="300" dirty="0">
                <a:ln w="12700">
                  <a:solidFill>
                    <a:schemeClr val="accent1">
                      <a:lumMod val="50000"/>
                    </a:schemeClr>
                  </a:solidFill>
                  <a:prstDash val="solid"/>
                </a:ln>
                <a:solidFill>
                  <a:schemeClr val="bg1"/>
                </a:solidFill>
              </a:rPr>
              <a:t>The sands of time Term 6 Week beginning 13.07.2020</a:t>
            </a:r>
            <a:r>
              <a:rPr lang="en-US" sz="3600" b="1" cap="none" spc="300" dirty="0">
                <a:ln w="12700">
                  <a:solidFill>
                    <a:schemeClr val="accent1">
                      <a:lumMod val="50000"/>
                    </a:schemeClr>
                  </a:solidFill>
                  <a:prstDash val="solid"/>
                </a:ln>
                <a:solidFill>
                  <a:schemeClr val="bg1"/>
                </a:solidFill>
                <a:effectLst/>
              </a:rPr>
              <a:t>.</a:t>
            </a:r>
          </a:p>
        </p:txBody>
      </p:sp>
      <p:sp>
        <p:nvSpPr>
          <p:cNvPr id="9" name="Text Box 2"/>
          <p:cNvSpPr txBox="1">
            <a:spLocks noChangeArrowheads="1"/>
          </p:cNvSpPr>
          <p:nvPr/>
        </p:nvSpPr>
        <p:spPr bwMode="auto">
          <a:xfrm>
            <a:off x="6295581" y="547561"/>
            <a:ext cx="2917262" cy="3201477"/>
          </a:xfrm>
          <a:prstGeom prst="rect">
            <a:avLst/>
          </a:prstGeom>
          <a:solidFill>
            <a:schemeClr val="accent6">
              <a:lumMod val="40000"/>
              <a:lumOff val="60000"/>
            </a:schemeClr>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lvl="0" eaLnBrk="0" fontAlgn="base" hangingPunct="0">
              <a:spcBef>
                <a:spcPct val="0"/>
              </a:spcBef>
              <a:spcAft>
                <a:spcPct val="0"/>
              </a:spcAft>
            </a:pPr>
            <a:r>
              <a:rPr lang="en-US" sz="1100" dirty="0"/>
              <a:t>This is Morse code </a:t>
            </a:r>
          </a:p>
          <a:p>
            <a:pPr lvl="0" eaLnBrk="0" fontAlgn="base" hangingPunct="0">
              <a:spcBef>
                <a:spcPct val="0"/>
              </a:spcBef>
              <a:spcAft>
                <a:spcPct val="0"/>
              </a:spcAft>
            </a:pPr>
            <a:endParaRPr lang="en-US" sz="1100" dirty="0"/>
          </a:p>
          <a:p>
            <a:pPr lvl="0" eaLnBrk="0" fontAlgn="base" hangingPunct="0">
              <a:spcBef>
                <a:spcPct val="0"/>
              </a:spcBef>
              <a:spcAft>
                <a:spcPct val="0"/>
              </a:spcAft>
            </a:pPr>
            <a:r>
              <a:rPr lang="en-US" sz="1100" dirty="0"/>
              <a:t>Morse code is used in telecommunications to encode text characters with a sequence of dashes &amp; dots. It was named after Samuel Morse who also invented the telegraph. It is used a lot in military situations now as well as when ships get in trouble. SOS is a code used often Can you create a secret message for your family? Get a piece of paper Make a secret message for someone in your family Give your paper and the code to that person and see if they can decipher your message.</a:t>
            </a:r>
            <a:endParaRPr lang="en-GB" altLang="en-US" sz="1100" b="1" dirty="0">
              <a:solidFill>
                <a:srgbClr val="000000"/>
              </a:solidFill>
            </a:endParaRPr>
          </a:p>
        </p:txBody>
      </p:sp>
      <p:sp>
        <p:nvSpPr>
          <p:cNvPr id="12" name="Text Box 2"/>
          <p:cNvSpPr txBox="1">
            <a:spLocks noChangeArrowheads="1"/>
          </p:cNvSpPr>
          <p:nvPr/>
        </p:nvSpPr>
        <p:spPr bwMode="auto">
          <a:xfrm>
            <a:off x="3391403" y="3807946"/>
            <a:ext cx="1890016" cy="3050054"/>
          </a:xfrm>
          <a:prstGeom prst="rect">
            <a:avLst/>
          </a:prstGeom>
          <a:solidFill>
            <a:srgbClr val="FBAC9F"/>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GB" altLang="en-US" sz="1050" b="1" dirty="0">
                <a:solidFill>
                  <a:srgbClr val="000000"/>
                </a:solidFill>
                <a:latin typeface="Comic Sans MS" panose="030F0702030302020204" pitchFamily="66" charset="0"/>
              </a:rPr>
              <a:t>Here is a link to Rev Chris who has a YouTube page. There are videos including open the book. </a:t>
            </a: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a:p>
            <a:pPr lvl="0" algn="ctr" eaLnBrk="0" fontAlgn="base" hangingPunct="0">
              <a:spcBef>
                <a:spcPct val="0"/>
              </a:spcBef>
              <a:spcAft>
                <a:spcPct val="0"/>
              </a:spcAft>
            </a:pPr>
            <a:r>
              <a:rPr lang="en-GB" sz="1050" dirty="0">
                <a:hlinkClick r:id="rId4"/>
              </a:rPr>
              <a:t>https://www.youtube.com/channel/UCtLO-C_7PRDzfDvqDrGpmVg</a:t>
            </a:r>
            <a:endParaRPr lang="en-GB" altLang="en-US"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sz="1050"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sz="1050"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sz="1050"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sz="900" dirty="0">
              <a:latin typeface="Comic Sans MS" panose="030F0702030302020204" pitchFamily="66" charset="0"/>
            </a:endParaRPr>
          </a:p>
        </p:txBody>
      </p:sp>
      <p:sp>
        <p:nvSpPr>
          <p:cNvPr id="13" name="Text Box 2"/>
          <p:cNvSpPr txBox="1">
            <a:spLocks noChangeArrowheads="1"/>
          </p:cNvSpPr>
          <p:nvPr/>
        </p:nvSpPr>
        <p:spPr bwMode="auto">
          <a:xfrm>
            <a:off x="5335697" y="3807946"/>
            <a:ext cx="2025802" cy="3047267"/>
          </a:xfrm>
          <a:prstGeom prst="rect">
            <a:avLst/>
          </a:prstGeom>
          <a:solidFill>
            <a:schemeClr val="accent1">
              <a:lumMod val="40000"/>
              <a:lumOff val="60000"/>
            </a:schemeClr>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1050" b="1" u="sng" dirty="0">
                <a:solidFill>
                  <a:srgbClr val="000000"/>
                </a:solidFill>
                <a:latin typeface="Comic Sans MS" panose="030F0702030302020204" pitchFamily="66" charset="0"/>
              </a:rPr>
              <a:t>PE</a:t>
            </a:r>
          </a:p>
          <a:p>
            <a:pPr marL="0" marR="0" lvl="0" indent="0" algn="ctr" defTabSz="914400" rtl="0" eaLnBrk="0" fontAlgn="base" latinLnBrk="0" hangingPunct="0">
              <a:lnSpc>
                <a:spcPct val="100000"/>
              </a:lnSpc>
              <a:spcBef>
                <a:spcPct val="0"/>
              </a:spcBef>
              <a:spcAft>
                <a:spcPct val="0"/>
              </a:spcAft>
              <a:buClrTx/>
              <a:buSzTx/>
              <a:buFontTx/>
              <a:buNone/>
              <a:tabLst/>
            </a:pPr>
            <a:endParaRPr lang="en-GB"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GB" sz="1050" dirty="0">
                <a:solidFill>
                  <a:srgbClr val="000000"/>
                </a:solidFill>
                <a:latin typeface="Comic Sans MS" panose="030F0702030302020204" pitchFamily="66" charset="0"/>
              </a:rPr>
              <a:t>It is important to aim for at least 2 hours a week of sustained physical activity. </a:t>
            </a:r>
          </a:p>
          <a:p>
            <a:pPr marL="0" marR="0" lvl="0" indent="0" algn="ctr" defTabSz="914400" rtl="0" eaLnBrk="0" fontAlgn="base" latinLnBrk="0" hangingPunct="0">
              <a:lnSpc>
                <a:spcPct val="100000"/>
              </a:lnSpc>
              <a:spcBef>
                <a:spcPct val="0"/>
              </a:spcBef>
              <a:spcAft>
                <a:spcPct val="0"/>
              </a:spcAft>
              <a:buClrTx/>
              <a:buSzTx/>
              <a:buFontTx/>
              <a:buNone/>
              <a:tabLst/>
            </a:pPr>
            <a:endParaRPr lang="en-GB" sz="1050" dirty="0">
              <a:solidFill>
                <a:srgbClr val="000000"/>
              </a:solidFill>
              <a:latin typeface="Comic Sans MS" panose="030F0702030302020204" pitchFamily="66" charset="0"/>
            </a:endParaRPr>
          </a:p>
          <a:p>
            <a:pPr lvl="0" algn="ctr" eaLnBrk="0" fontAlgn="base" hangingPunct="0">
              <a:spcBef>
                <a:spcPct val="0"/>
              </a:spcBef>
              <a:spcAft>
                <a:spcPct val="0"/>
              </a:spcAft>
            </a:pPr>
            <a:r>
              <a:rPr lang="en-GB" sz="1050" dirty="0">
                <a:solidFill>
                  <a:srgbClr val="000000"/>
                </a:solidFill>
                <a:latin typeface="Comic Sans MS" panose="030F0702030302020204" pitchFamily="66" charset="0"/>
              </a:rPr>
              <a:t>Use this website </a:t>
            </a:r>
            <a:r>
              <a:rPr lang="en-GB" sz="1050" dirty="0">
                <a:hlinkClick r:id="rId5"/>
              </a:rPr>
              <a:t>https://www.youtube.com/watch?v=K6r99N3kXME</a:t>
            </a:r>
            <a:endParaRPr lang="en-GB" sz="1050" dirty="0"/>
          </a:p>
          <a:p>
            <a:pPr lvl="0" algn="ctr" eaLnBrk="0" fontAlgn="base" hangingPunct="0">
              <a:spcBef>
                <a:spcPct val="0"/>
              </a:spcBef>
              <a:spcAft>
                <a:spcPct val="0"/>
              </a:spcAft>
            </a:pPr>
            <a:endParaRPr lang="en-GB" sz="1050" dirty="0">
              <a:solidFill>
                <a:srgbClr val="000000"/>
              </a:solidFill>
              <a:latin typeface="Comic Sans MS" panose="030F0702030302020204" pitchFamily="66" charset="0"/>
            </a:endParaRPr>
          </a:p>
          <a:p>
            <a:pPr lvl="0" algn="ctr" eaLnBrk="0" fontAlgn="base" hangingPunct="0">
              <a:spcBef>
                <a:spcPct val="0"/>
              </a:spcBef>
              <a:spcAft>
                <a:spcPct val="0"/>
              </a:spcAft>
            </a:pPr>
            <a:r>
              <a:rPr lang="en-GB" sz="1050" dirty="0">
                <a:solidFill>
                  <a:srgbClr val="000000"/>
                </a:solidFill>
                <a:latin typeface="Comic Sans MS" panose="030F0702030302020204" pitchFamily="66" charset="0"/>
              </a:rPr>
              <a:t>Check out on Seesaw the Virtual Sports day.</a:t>
            </a:r>
          </a:p>
          <a:p>
            <a:pPr marL="0" marR="0" lvl="0" indent="0" algn="ctr" defTabSz="914400" rtl="0" eaLnBrk="0" fontAlgn="base" latinLnBrk="0" hangingPunct="0">
              <a:lnSpc>
                <a:spcPct val="100000"/>
              </a:lnSpc>
              <a:spcBef>
                <a:spcPct val="0"/>
              </a:spcBef>
              <a:spcAft>
                <a:spcPct val="0"/>
              </a:spcAft>
              <a:buClrTx/>
              <a:buSzTx/>
              <a:buFontTx/>
              <a:buNone/>
              <a:tabLst/>
            </a:pPr>
            <a:endParaRPr lang="en-GB" sz="900" dirty="0">
              <a:latin typeface="Comic Sans MS" panose="030F0702030302020204" pitchFamily="66" charset="0"/>
            </a:endParaRPr>
          </a:p>
        </p:txBody>
      </p:sp>
      <p:pic>
        <p:nvPicPr>
          <p:cNvPr id="18" name="Picture 17"/>
          <p:cNvPicPr>
            <a:picLocks noChangeAspect="1"/>
          </p:cNvPicPr>
          <p:nvPr/>
        </p:nvPicPr>
        <p:blipFill>
          <a:blip r:embed="rId6" cstate="print"/>
          <a:stretch>
            <a:fillRect/>
          </a:stretch>
        </p:blipFill>
        <p:spPr>
          <a:xfrm>
            <a:off x="5390881" y="3847134"/>
            <a:ext cx="461277" cy="427613"/>
          </a:xfrm>
          <a:prstGeom prst="rect">
            <a:avLst/>
          </a:prstGeom>
        </p:spPr>
      </p:pic>
      <p:pic>
        <p:nvPicPr>
          <p:cNvPr id="20" name="Picture 19"/>
          <p:cNvPicPr>
            <a:picLocks noChangeAspect="1"/>
          </p:cNvPicPr>
          <p:nvPr/>
        </p:nvPicPr>
        <p:blipFill>
          <a:blip r:embed="rId7" cstate="print"/>
          <a:stretch>
            <a:fillRect/>
          </a:stretch>
        </p:blipFill>
        <p:spPr>
          <a:xfrm>
            <a:off x="6846637" y="3864909"/>
            <a:ext cx="412131" cy="421413"/>
          </a:xfrm>
          <a:prstGeom prst="rect">
            <a:avLst/>
          </a:prstGeom>
        </p:spPr>
      </p:pic>
      <p:sp>
        <p:nvSpPr>
          <p:cNvPr id="24" name="Text Box 2"/>
          <p:cNvSpPr txBox="1">
            <a:spLocks noChangeArrowheads="1"/>
          </p:cNvSpPr>
          <p:nvPr/>
        </p:nvSpPr>
        <p:spPr bwMode="auto">
          <a:xfrm>
            <a:off x="9264377" y="547561"/>
            <a:ext cx="2926313" cy="5124369"/>
          </a:xfrm>
          <a:prstGeom prst="rect">
            <a:avLst/>
          </a:prstGeom>
          <a:solidFill>
            <a:schemeClr val="accent2">
              <a:lumMod val="40000"/>
              <a:lumOff val="60000"/>
            </a:schemeClr>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r>
              <a:rPr lang="en-US" b="1" dirty="0"/>
              <a:t>Design a Boat to Float</a:t>
            </a:r>
          </a:p>
          <a:p>
            <a:endParaRPr lang="en-US" b="1" dirty="0"/>
          </a:p>
          <a:p>
            <a:r>
              <a:rPr lang="en-US" sz="1100" dirty="0"/>
              <a:t>PLAN: </a:t>
            </a:r>
          </a:p>
          <a:p>
            <a:r>
              <a:rPr lang="en-US" sz="1100" dirty="0"/>
              <a:t>• Sketch and label your design ideas on a piece of paper. </a:t>
            </a:r>
          </a:p>
          <a:p>
            <a:r>
              <a:rPr lang="en-US" sz="1100" dirty="0"/>
              <a:t>• What materials will you use? (Suggested Materials: aluminum foil, pennies or other small weighted objects, a container or a sink filled with water) </a:t>
            </a:r>
          </a:p>
          <a:p>
            <a:r>
              <a:rPr lang="en-US" sz="1100" dirty="0"/>
              <a:t>• Label your sketch with the materials that you will need. </a:t>
            </a:r>
          </a:p>
          <a:p>
            <a:r>
              <a:rPr lang="en-US" sz="1100" dirty="0"/>
              <a:t>DESIGN: </a:t>
            </a:r>
          </a:p>
          <a:p>
            <a:r>
              <a:rPr lang="en-US" sz="1100" dirty="0"/>
              <a:t>• Build your first boat. </a:t>
            </a:r>
          </a:p>
          <a:p>
            <a:r>
              <a:rPr lang="en-US" sz="1100" dirty="0"/>
              <a:t>• Test your design. - Does it float? - Make improvements if needed. </a:t>
            </a:r>
          </a:p>
          <a:p>
            <a:r>
              <a:rPr lang="en-US" sz="1100" dirty="0"/>
              <a:t>PLAY: </a:t>
            </a:r>
          </a:p>
          <a:p>
            <a:r>
              <a:rPr lang="en-US" sz="1100" dirty="0"/>
              <a:t>• Try adding one penny at a time to your boat. </a:t>
            </a:r>
          </a:p>
          <a:p>
            <a:r>
              <a:rPr lang="en-US" sz="1100" dirty="0"/>
              <a:t>• Can you think of a way to improve your design so that it might hold more weight? </a:t>
            </a:r>
          </a:p>
          <a:p>
            <a:endParaRPr lang="en-US" sz="1100" dirty="0"/>
          </a:p>
          <a:p>
            <a:r>
              <a:rPr lang="en-US" sz="1100" dirty="0"/>
              <a:t>Additional Challenge Idea: try creating a boat using different types of materials (cardboard, </a:t>
            </a:r>
            <a:r>
              <a:rPr lang="en-US" sz="1100" dirty="0" err="1"/>
              <a:t>styrofoam</a:t>
            </a:r>
            <a:r>
              <a:rPr lang="en-US" sz="1100" dirty="0"/>
              <a:t>, </a:t>
            </a:r>
            <a:r>
              <a:rPr lang="en-US" sz="1100" dirty="0" err="1"/>
              <a:t>etc</a:t>
            </a:r>
            <a:r>
              <a:rPr lang="en-US" sz="1100" dirty="0"/>
              <a:t>). </a:t>
            </a:r>
          </a:p>
          <a:p>
            <a:endParaRPr lang="en-US" sz="1100" dirty="0"/>
          </a:p>
          <a:p>
            <a:r>
              <a:rPr lang="en-US" sz="1100" dirty="0"/>
              <a:t>What design features work best? </a:t>
            </a:r>
          </a:p>
          <a:p>
            <a:r>
              <a:rPr lang="en-US" sz="1100" dirty="0"/>
              <a:t/>
            </a:r>
            <a:br>
              <a:rPr lang="en-US" sz="1100" dirty="0"/>
            </a:br>
            <a:endParaRPr lang="en-GB" altLang="en-US" sz="1100" u="sng" dirty="0">
              <a:solidFill>
                <a:srgbClr val="000000"/>
              </a:solidFill>
            </a:endParaRPr>
          </a:p>
        </p:txBody>
      </p:sp>
      <p:sp>
        <p:nvSpPr>
          <p:cNvPr id="27" name="Text Box 2"/>
          <p:cNvSpPr txBox="1">
            <a:spLocks noChangeArrowheads="1"/>
          </p:cNvSpPr>
          <p:nvPr/>
        </p:nvSpPr>
        <p:spPr bwMode="auto">
          <a:xfrm>
            <a:off x="7396223" y="3807946"/>
            <a:ext cx="1828800" cy="3050054"/>
          </a:xfrm>
          <a:prstGeom prst="rect">
            <a:avLst/>
          </a:prstGeom>
          <a:solidFill>
            <a:schemeClr val="accent4">
              <a:lumMod val="40000"/>
              <a:lumOff val="60000"/>
            </a:schemeClr>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lvl="0" eaLnBrk="0" fontAlgn="base" hangingPunct="0">
              <a:spcBef>
                <a:spcPct val="0"/>
              </a:spcBef>
              <a:spcAft>
                <a:spcPct val="0"/>
              </a:spcAft>
            </a:pPr>
            <a:r>
              <a:rPr lang="en-GB" altLang="en-US" sz="1050" b="1" dirty="0">
                <a:solidFill>
                  <a:srgbClr val="000000"/>
                </a:solidFill>
              </a:rPr>
              <a:t>Reading</a:t>
            </a:r>
            <a:r>
              <a:rPr lang="en-GB" altLang="en-US" sz="1050" dirty="0">
                <a:solidFill>
                  <a:srgbClr val="000000"/>
                </a:solidFill>
              </a:rPr>
              <a:t>: Read every day for 10 minutes. See the separate list for ideas. </a:t>
            </a:r>
          </a:p>
          <a:p>
            <a:pPr eaLnBrk="0" fontAlgn="base" hangingPunct="0">
              <a:spcBef>
                <a:spcPct val="0"/>
              </a:spcBef>
              <a:spcAft>
                <a:spcPct val="0"/>
              </a:spcAft>
            </a:pPr>
            <a:r>
              <a:rPr lang="en-GB" altLang="en-US" sz="1050" b="1" dirty="0">
                <a:solidFill>
                  <a:srgbClr val="000000"/>
                </a:solidFill>
              </a:rPr>
              <a:t>Spelling: </a:t>
            </a:r>
            <a:r>
              <a:rPr lang="en-GB" altLang="en-US" sz="1050" dirty="0">
                <a:solidFill>
                  <a:srgbClr val="000000"/>
                </a:solidFill>
              </a:rPr>
              <a:t>Look at the Year 3 and 4 spelling list. Take 10 spellings a week and follow these steps every day. 1. Learn the word and spell it out aloud. 2. Write the word correctly. 3. Practice the word with your neatest handwriting 3 times. Then on Friday have a spelling test.</a:t>
            </a: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p:txBody>
      </p:sp>
      <p:sp>
        <p:nvSpPr>
          <p:cNvPr id="29" name="Text Box 2"/>
          <p:cNvSpPr txBox="1">
            <a:spLocks noChangeArrowheads="1"/>
          </p:cNvSpPr>
          <p:nvPr/>
        </p:nvSpPr>
        <p:spPr bwMode="auto">
          <a:xfrm>
            <a:off x="9282897" y="5798917"/>
            <a:ext cx="2909104" cy="1056296"/>
          </a:xfrm>
          <a:prstGeom prst="rect">
            <a:avLst/>
          </a:prstGeom>
          <a:solidFill>
            <a:schemeClr val="accent5">
              <a:lumMod val="20000"/>
              <a:lumOff val="80000"/>
            </a:schemeClr>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1050" b="1" u="sng" dirty="0">
                <a:solidFill>
                  <a:srgbClr val="000000"/>
                </a:solidFill>
                <a:latin typeface="Comic Sans MS" panose="030F0702030302020204" pitchFamily="66"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lang="en-GB" sz="1050" dirty="0">
                <a:solidFill>
                  <a:srgbClr val="000000"/>
                </a:solidFill>
                <a:latin typeface="Comic Sans MS" panose="030F0702030302020204" pitchFamily="66" charset="0"/>
              </a:rPr>
              <a:t>Use this fun website to revise topics you have visited this year in French.  </a:t>
            </a:r>
          </a:p>
          <a:p>
            <a:pPr lvl="0" algn="ctr" eaLnBrk="0" fontAlgn="base" hangingPunct="0">
              <a:spcBef>
                <a:spcPct val="0"/>
              </a:spcBef>
              <a:spcAft>
                <a:spcPct val="0"/>
              </a:spcAft>
            </a:pPr>
            <a:r>
              <a:rPr lang="en-GB" sz="1050" dirty="0">
                <a:latin typeface="Comic Sans MS" panose="030F0702030302020204" pitchFamily="66" charset="0"/>
                <a:hlinkClick r:id="rId8"/>
              </a:rPr>
              <a:t>https://www.french-games.net/</a:t>
            </a:r>
            <a:r>
              <a:rPr lang="en-GB" sz="1050" dirty="0">
                <a:latin typeface="Comic Sans MS" panose="030F0702030302020204" pitchFamily="66" charset="0"/>
              </a:rPr>
              <a:t> </a:t>
            </a:r>
          </a:p>
        </p:txBody>
      </p:sp>
      <p:pic>
        <p:nvPicPr>
          <p:cNvPr id="1028" name="Picture 4" descr="Image result for image morse code">
            <a:extLst>
              <a:ext uri="{FF2B5EF4-FFF2-40B4-BE49-F238E27FC236}">
                <a16:creationId xmlns:a16="http://schemas.microsoft.com/office/drawing/2014/main" xmlns="" id="{8DCCB6F7-7889-4466-BBAC-AE12ECE6221D}"/>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0933" y="547561"/>
            <a:ext cx="5161728" cy="29166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72960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2407</TotalTime>
  <Words>534</Words>
  <Application>Microsoft Office PowerPoint</Application>
  <PresentationFormat>Custom</PresentationFormat>
  <Paragraphs>53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Willesborough Junior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P Hollamby</dc:creator>
  <cp:lastModifiedBy>Andrew Stapley</cp:lastModifiedBy>
  <cp:revision>85</cp:revision>
  <cp:lastPrinted>2020-03-13T13:38:16Z</cp:lastPrinted>
  <dcterms:created xsi:type="dcterms:W3CDTF">2020-03-12T11:22:30Z</dcterms:created>
  <dcterms:modified xsi:type="dcterms:W3CDTF">2020-07-17T11:10:00Z</dcterms:modified>
</cp:coreProperties>
</file>