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AC9F"/>
    <a:srgbClr val="FECA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04" autoAdjust="0"/>
    <p:restoredTop sz="94660"/>
  </p:normalViewPr>
  <p:slideViewPr>
    <p:cSldViewPr snapToGrid="0">
      <p:cViewPr>
        <p:scale>
          <a:sx n="81" d="100"/>
          <a:sy n="81" d="100"/>
        </p:scale>
        <p:origin x="-216" y="1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2297510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150229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8161736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9271704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3605598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40665738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3434460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63724937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0273062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21733834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E1593BB-7F77-45E6-B85E-D475094F4E85}" type="datetimeFigureOut">
              <a:rPr lang="en-GB" smtClean="0"/>
              <a:pPr/>
              <a:t>19/06/2020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D931C8E4-D68C-4A90-839D-EE64E31B9E9D}" type="slidenum">
              <a:rPr lang="en-GB" smtClean="0"/>
              <a:pPr/>
              <a:t>‹#›</a:t>
            </a:fld>
            <a:endParaRPr lang="en-GB"/>
          </a:p>
        </p:txBody>
      </p:sp>
    </p:spTree>
    <p:extLst>
      <p:ext uri="{BB962C8B-B14F-4D97-AF65-F5344CB8AC3E}">
        <p14:creationId xmlns:p14="http://schemas.microsoft.com/office/powerpoint/2010/main" val="15761057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E1593BB-7F77-45E6-B85E-D475094F4E85}" type="datetimeFigureOut">
              <a:rPr lang="en-GB" smtClean="0"/>
              <a:pPr/>
              <a:t>19/06/2020</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931C8E4-D68C-4A90-839D-EE64E31B9E9D}" type="slidenum">
              <a:rPr lang="en-GB" smtClean="0"/>
              <a:pPr/>
              <a:t>‹#›</a:t>
            </a:fld>
            <a:endParaRPr lang="en-GB"/>
          </a:p>
        </p:txBody>
      </p:sp>
    </p:spTree>
    <p:extLst>
      <p:ext uri="{BB962C8B-B14F-4D97-AF65-F5344CB8AC3E}">
        <p14:creationId xmlns:p14="http://schemas.microsoft.com/office/powerpoint/2010/main" val="6620998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hyperlink" Target="https://whiterosemaths.com/homelearning/year-3/" TargetMode="External"/><Relationship Id="rId7" Type="http://schemas.openxmlformats.org/officeDocument/2006/relationships/hyperlink" Target="https://www.youtube.com/watch?v=K6r99N3kXME" TargetMode="External"/><Relationship Id="rId2" Type="http://schemas.openxmlformats.org/officeDocument/2006/relationships/hyperlink" Target="https://www.youtube.com/watch?v=XdNHG7QtBsg" TargetMode="External"/><Relationship Id="rId1" Type="http://schemas.openxmlformats.org/officeDocument/2006/relationships/slideLayout" Target="../slideLayouts/slideLayout1.xml"/><Relationship Id="rId6" Type="http://schemas.openxmlformats.org/officeDocument/2006/relationships/hyperlink" Target="https://www.youtube.com/channel/UCtLO-C_7PRDzfDvqDrGpmVg" TargetMode="External"/><Relationship Id="rId5" Type="http://schemas.openxmlformats.org/officeDocument/2006/relationships/hyperlink" Target="https://www.bbc.co.uk/bitesize/topics/z87tn39/articles/zgt7mp3" TargetMode="External"/><Relationship Id="rId10" Type="http://schemas.openxmlformats.org/officeDocument/2006/relationships/hyperlink" Target="https://www.french-games.net/" TargetMode="External"/><Relationship Id="rId4" Type="http://schemas.openxmlformats.org/officeDocument/2006/relationships/hyperlink" Target="https://whiterosemaths.com/homelearning/year-4/" TargetMode="External"/><Relationship Id="rId9"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lumMod val="85000"/>
          </a:schemeClr>
        </a:solidFill>
        <a:effectLst/>
      </p:bgPr>
    </p:bg>
    <p:spTree>
      <p:nvGrpSpPr>
        <p:cNvPr id="1" name=""/>
        <p:cNvGrpSpPr/>
        <p:nvPr/>
      </p:nvGrpSpPr>
      <p:grpSpPr>
        <a:xfrm>
          <a:off x="0" y="0"/>
          <a:ext cx="0" cy="0"/>
          <a:chOff x="0" y="0"/>
          <a:chExt cx="0" cy="0"/>
        </a:xfrm>
      </p:grpSpPr>
      <p:sp>
        <p:nvSpPr>
          <p:cNvPr id="4" name="Text Box 2"/>
          <p:cNvSpPr txBox="1">
            <a:spLocks noChangeArrowheads="1"/>
          </p:cNvSpPr>
          <p:nvPr/>
        </p:nvSpPr>
        <p:spPr bwMode="auto">
          <a:xfrm>
            <a:off x="-1" y="554218"/>
            <a:ext cx="6180881" cy="3201477"/>
          </a:xfrm>
          <a:prstGeom prst="rect">
            <a:avLst/>
          </a:prstGeom>
          <a:solidFill>
            <a:schemeClr val="accent4">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dirty="0">
                <a:ln>
                  <a:noFill/>
                </a:ln>
                <a:solidFill>
                  <a:srgbClr val="000000"/>
                </a:solidFill>
                <a:effectLst/>
                <a:latin typeface="Comic Sans MS" panose="030F0702030302020204" pitchFamily="66" charset="0"/>
              </a:rPr>
              <a:t>English</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100" b="1" u="sng" dirty="0">
              <a:solidFill>
                <a:srgbClr val="000000"/>
              </a:solidFill>
              <a:latin typeface="Comic Sans MS" panose="030F0702030302020204" pitchFamily="66"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100" i="0" strike="noStrike" cap="none" normalizeH="0" baseline="0" dirty="0">
                <a:ln>
                  <a:noFill/>
                </a:ln>
                <a:solidFill>
                  <a:srgbClr val="000000"/>
                </a:solidFill>
                <a:effectLst/>
                <a:latin typeface="Comic Sans MS" panose="030F0702030302020204" pitchFamily="66" charset="0"/>
              </a:rPr>
              <a:t>I want you write a letter to me. The letter has a subject. The subject is simply My Gree</a:t>
            </a:r>
            <a:r>
              <a:rPr lang="en-GB" altLang="en-US" sz="1100" dirty="0">
                <a:solidFill>
                  <a:srgbClr val="000000"/>
                </a:solidFill>
                <a:latin typeface="Comic Sans MS" panose="030F0702030302020204" pitchFamily="66" charset="0"/>
              </a:rPr>
              <a:t>k God is better than your Greek God. </a:t>
            </a:r>
          </a:p>
          <a:p>
            <a:pPr marL="0" marR="0" lvl="0" indent="0" defTabSz="914400" rtl="0" eaLnBrk="0" fontAlgn="base" latinLnBrk="0" hangingPunct="0">
              <a:lnSpc>
                <a:spcPct val="100000"/>
              </a:lnSpc>
              <a:spcBef>
                <a:spcPct val="0"/>
              </a:spcBef>
              <a:spcAft>
                <a:spcPct val="0"/>
              </a:spcAft>
              <a:buClrTx/>
              <a:buSzTx/>
              <a:buFontTx/>
              <a:buNone/>
              <a:tabLst/>
            </a:pPr>
            <a:endParaRPr kumimoji="0" lang="en-GB" altLang="en-US" sz="1100" i="0" strike="noStrike" cap="none" normalizeH="0" baseline="0" dirty="0">
              <a:ln>
                <a:noFill/>
              </a:ln>
              <a:solidFill>
                <a:srgbClr val="000000"/>
              </a:solidFill>
              <a:effectLst/>
              <a:latin typeface="Comic Sans MS" panose="030F0702030302020204" pitchFamily="66" charset="0"/>
            </a:endParaRPr>
          </a:p>
          <a:p>
            <a:pPr marL="0" marR="0" lvl="0" indent="0" defTabSz="914400" rtl="0" eaLnBrk="0" fontAlgn="base" latinLnBrk="0" hangingPunct="0">
              <a:lnSpc>
                <a:spcPct val="100000"/>
              </a:lnSpc>
              <a:spcBef>
                <a:spcPct val="0"/>
              </a:spcBef>
              <a:spcAft>
                <a:spcPct val="0"/>
              </a:spcAft>
              <a:buClrTx/>
              <a:buSzTx/>
              <a:buFontTx/>
              <a:buNone/>
              <a:tabLst/>
            </a:pPr>
            <a:r>
              <a:rPr lang="en-GB" altLang="en-US" sz="1100" dirty="0">
                <a:solidFill>
                  <a:srgbClr val="000000"/>
                </a:solidFill>
                <a:latin typeface="Comic Sans MS" panose="030F0702030302020204" pitchFamily="66" charset="0"/>
              </a:rPr>
              <a:t>I have chosen the Greek God Poseidon. I think he is without doubt the best Greek God there is. None of the others come close to him for skills, ability and powers. </a:t>
            </a:r>
          </a:p>
          <a:p>
            <a:pPr marL="0" marR="0" lvl="0" indent="0" defTabSz="914400" rtl="0" eaLnBrk="0" fontAlgn="base" latinLnBrk="0" hangingPunct="0">
              <a:lnSpc>
                <a:spcPct val="100000"/>
              </a:lnSpc>
              <a:spcBef>
                <a:spcPct val="0"/>
              </a:spcBef>
              <a:spcAft>
                <a:spcPct val="0"/>
              </a:spcAft>
              <a:buClrTx/>
              <a:buSzTx/>
              <a:buFontTx/>
              <a:buNone/>
              <a:tabLst/>
            </a:pPr>
            <a:r>
              <a:rPr lang="en-GB" altLang="en-US" sz="1100" dirty="0">
                <a:solidFill>
                  <a:srgbClr val="000000"/>
                </a:solidFill>
                <a:latin typeface="Comic Sans MS" panose="030F0702030302020204" pitchFamily="66" charset="0"/>
              </a:rPr>
              <a:t>Your challenge is to write to me, arguing that the Greek God you have chosen is better. I want you to introduce your God, explain why that God is better and why my choice is a poor one. </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100" i="0" strike="noStrike" cap="none" normalizeH="0" baseline="0" dirty="0">
                <a:ln>
                  <a:noFill/>
                </a:ln>
                <a:solidFill>
                  <a:srgbClr val="000000"/>
                </a:solidFill>
                <a:effectLst/>
                <a:latin typeface="Comic Sans MS" panose="030F0702030302020204" pitchFamily="66" charset="0"/>
              </a:rPr>
              <a:t>Think carefully about the language you will </a:t>
            </a:r>
            <a:r>
              <a:rPr lang="en-GB" altLang="en-US" sz="1100" dirty="0">
                <a:solidFill>
                  <a:srgbClr val="000000"/>
                </a:solidFill>
                <a:latin typeface="Comic Sans MS" panose="030F0702030302020204" pitchFamily="66" charset="0"/>
              </a:rPr>
              <a:t>need to use. Phrases such as ‘I believe..’, I strongly believe.. A wise person would think...’ might help start your sentences. </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100" i="0" strike="noStrike" cap="none" normalizeH="0" baseline="0" dirty="0">
                <a:ln>
                  <a:noFill/>
                </a:ln>
                <a:solidFill>
                  <a:srgbClr val="000000"/>
                </a:solidFill>
                <a:effectLst/>
                <a:latin typeface="Comic Sans MS" panose="030F0702030302020204" pitchFamily="66" charset="0"/>
              </a:rPr>
              <a:t>You may need to add evidence, perhaps make up a survey such as ‘8 out of 10 people think /agree with …’</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1100" dirty="0">
              <a:solidFill>
                <a:srgbClr val="000000"/>
              </a:solidFill>
              <a:latin typeface="Comic Sans MS" panose="030F0702030302020204" pitchFamily="66" charset="0"/>
            </a:endParaRP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100" i="0" strike="noStrike" cap="none" normalizeH="0" baseline="0" dirty="0">
                <a:ln>
                  <a:noFill/>
                </a:ln>
                <a:solidFill>
                  <a:srgbClr val="000000"/>
                </a:solidFill>
                <a:effectLst/>
                <a:latin typeface="Comic Sans MS" panose="030F0702030302020204" pitchFamily="66" charset="0"/>
              </a:rPr>
              <a:t>Think about how to set a letter out. How does it start? </a:t>
            </a:r>
            <a:r>
              <a:rPr lang="en-GB" altLang="en-US" sz="1100" dirty="0">
                <a:solidFill>
                  <a:srgbClr val="000000"/>
                </a:solidFill>
                <a:latin typeface="Comic Sans MS" panose="030F0702030302020204" pitchFamily="66" charset="0"/>
              </a:rPr>
              <a:t>Be polite. It is easy to make a bold statement but make sure that it is supported with evidence. </a:t>
            </a:r>
          </a:p>
          <a:p>
            <a:pPr lvl="0" eaLnBrk="0" fontAlgn="base" hangingPunct="0">
              <a:spcBef>
                <a:spcPct val="0"/>
              </a:spcBef>
              <a:spcAft>
                <a:spcPct val="0"/>
              </a:spcAft>
            </a:pPr>
            <a:r>
              <a:rPr lang="en-GB" sz="1100" dirty="0">
                <a:hlinkClick r:id="rId2"/>
              </a:rPr>
              <a:t>https://www.youtube.com/watch?v=XdNHG7QtBsg</a:t>
            </a:r>
            <a:endParaRPr kumimoji="0" lang="en-GB" altLang="en-US" sz="1100" i="0" strike="noStrike" cap="none" normalizeH="0" baseline="0" dirty="0">
              <a:ln>
                <a:noFill/>
              </a:ln>
              <a:solidFill>
                <a:srgbClr val="000000"/>
              </a:solidFill>
              <a:effectLst/>
              <a:latin typeface="Comic Sans MS" panose="030F0702030302020204" pitchFamily="66" charset="0"/>
            </a:endParaRPr>
          </a:p>
        </p:txBody>
      </p:sp>
      <p:sp>
        <p:nvSpPr>
          <p:cNvPr id="5" name="Text Box 2"/>
          <p:cNvSpPr txBox="1">
            <a:spLocks noChangeArrowheads="1"/>
          </p:cNvSpPr>
          <p:nvPr/>
        </p:nvSpPr>
        <p:spPr bwMode="auto">
          <a:xfrm>
            <a:off x="1" y="3807947"/>
            <a:ext cx="3344090" cy="3050053"/>
          </a:xfrm>
          <a:prstGeom prst="rect">
            <a:avLst/>
          </a:prstGeom>
          <a:solidFill>
            <a:schemeClr val="accent1">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GB" altLang="en-US" sz="1100" b="1" i="0" u="sng" strike="noStrike" cap="none" normalizeH="0" baseline="0" dirty="0">
                <a:ln>
                  <a:noFill/>
                </a:ln>
                <a:solidFill>
                  <a:srgbClr val="000000"/>
                </a:solidFill>
                <a:effectLst/>
                <a:latin typeface="Comic Sans MS" panose="030F0702030302020204" pitchFamily="66" charset="0"/>
              </a:rPr>
              <a:t>Maths</a:t>
            </a:r>
          </a:p>
          <a:p>
            <a:pPr marL="0" marR="0" lvl="0" indent="0" defTabSz="914400" rtl="0" eaLnBrk="0" fontAlgn="base" latinLnBrk="0" hangingPunct="0">
              <a:lnSpc>
                <a:spcPct val="100000"/>
              </a:lnSpc>
              <a:spcBef>
                <a:spcPct val="0"/>
              </a:spcBef>
              <a:spcAft>
                <a:spcPct val="0"/>
              </a:spcAft>
              <a:buClrTx/>
              <a:buSzTx/>
              <a:buFontTx/>
              <a:buNone/>
              <a:tabLst/>
            </a:pPr>
            <a:r>
              <a:rPr kumimoji="0" lang="en-GB" altLang="en-US" sz="1000" b="1" i="0" u="none" strike="noStrike" cap="none" normalizeH="0" baseline="0" dirty="0">
                <a:ln>
                  <a:noFill/>
                </a:ln>
                <a:solidFill>
                  <a:srgbClr val="000000"/>
                </a:solidFill>
                <a:effectLst/>
                <a:latin typeface="Comic Sans MS" panose="030F0702030302020204" pitchFamily="66" charset="0"/>
              </a:rPr>
              <a:t>Times </a:t>
            </a:r>
            <a:r>
              <a:rPr kumimoji="0" lang="en-GB" altLang="en-US" sz="1050" b="1" i="0" u="none" strike="noStrike" cap="none" normalizeH="0" baseline="0" dirty="0">
                <a:ln>
                  <a:noFill/>
                </a:ln>
                <a:solidFill>
                  <a:srgbClr val="000000"/>
                </a:solidFill>
                <a:effectLst/>
              </a:rPr>
              <a:t>Tables: </a:t>
            </a:r>
            <a:r>
              <a:rPr kumimoji="0" lang="en-GB" altLang="en-US" sz="1050" b="0" i="0" u="none" strike="noStrike" cap="none" normalizeH="0" baseline="0" dirty="0">
                <a:ln>
                  <a:noFill/>
                </a:ln>
                <a:solidFill>
                  <a:srgbClr val="000000"/>
                </a:solidFill>
                <a:effectLst/>
              </a:rPr>
              <a:t>Use Times</a:t>
            </a:r>
            <a:r>
              <a:rPr kumimoji="0" lang="en-GB" altLang="en-US" sz="1050" b="0" i="0" u="none" strike="noStrike" cap="none" normalizeH="0" dirty="0">
                <a:ln>
                  <a:noFill/>
                </a:ln>
                <a:solidFill>
                  <a:srgbClr val="000000"/>
                </a:solidFill>
                <a:effectLst/>
              </a:rPr>
              <a:t> Table </a:t>
            </a:r>
            <a:r>
              <a:rPr kumimoji="0" lang="en-GB" altLang="en-US" sz="1050" b="0" i="0" u="none" strike="noStrike" cap="none" normalizeH="0" dirty="0" err="1">
                <a:ln>
                  <a:noFill/>
                </a:ln>
                <a:solidFill>
                  <a:srgbClr val="000000"/>
                </a:solidFill>
                <a:effectLst/>
              </a:rPr>
              <a:t>Rockstars</a:t>
            </a:r>
            <a:r>
              <a:rPr kumimoji="0" lang="en-GB" altLang="en-US" sz="1050" b="0" i="0" u="none" strike="noStrike" cap="none" normalizeH="0" dirty="0">
                <a:ln>
                  <a:noFill/>
                </a:ln>
                <a:solidFill>
                  <a:srgbClr val="000000"/>
                </a:solidFill>
                <a:effectLst/>
              </a:rPr>
              <a:t> to improve your times tables knowledge. </a:t>
            </a:r>
          </a:p>
          <a:p>
            <a:pPr eaLnBrk="0" fontAlgn="base" hangingPunct="0">
              <a:spcBef>
                <a:spcPct val="0"/>
              </a:spcBef>
              <a:spcAft>
                <a:spcPct val="0"/>
              </a:spcAft>
            </a:pPr>
            <a:r>
              <a:rPr lang="en-GB" altLang="en-US" sz="1050" b="1" dirty="0">
                <a:solidFill>
                  <a:srgbClr val="000000"/>
                </a:solidFill>
              </a:rPr>
              <a:t>Arithmetic</a:t>
            </a:r>
            <a:r>
              <a:rPr lang="en-GB" altLang="en-US" sz="1050" dirty="0">
                <a:solidFill>
                  <a:srgbClr val="000000"/>
                </a:solidFill>
              </a:rPr>
              <a:t>: Follow the White Rose program of study. From Monday 22nd June we will be on week 9 for both Year 3 and Year 4. There is one lesson per day. Each lesson has a video where the concept is explained. Afterwards there are usually 9 questions. These can be printed off or you could write them out onto paper. The answers are also available.  These areas we started in class so they would be good to revise and explore in greater depth. </a:t>
            </a:r>
          </a:p>
          <a:p>
            <a:pPr eaLnBrk="0" fontAlgn="base" hangingPunct="0">
              <a:spcBef>
                <a:spcPct val="0"/>
              </a:spcBef>
              <a:spcAft>
                <a:spcPct val="0"/>
              </a:spcAft>
            </a:pPr>
            <a:r>
              <a:rPr lang="en-GB" altLang="en-US" sz="1050" dirty="0">
                <a:solidFill>
                  <a:srgbClr val="000000"/>
                </a:solidFill>
              </a:rPr>
              <a:t>Year 3 link. </a:t>
            </a:r>
            <a:r>
              <a:rPr lang="en-GB" sz="1000" dirty="0">
                <a:hlinkClick r:id="rId3"/>
              </a:rPr>
              <a:t>https://whiterosemaths.com/homelearning/year-3/</a:t>
            </a:r>
            <a:endParaRPr lang="en-GB" altLang="en-US" sz="1000" dirty="0">
              <a:solidFill>
                <a:srgbClr val="000000"/>
              </a:solidFill>
              <a:latin typeface="Comic Sans MS" panose="030F0702030302020204" pitchFamily="66" charset="0"/>
            </a:endParaRPr>
          </a:p>
          <a:p>
            <a:pPr eaLnBrk="0" fontAlgn="base" hangingPunct="0">
              <a:spcBef>
                <a:spcPct val="0"/>
              </a:spcBef>
              <a:spcAft>
                <a:spcPct val="0"/>
              </a:spcAft>
            </a:pPr>
            <a:r>
              <a:rPr lang="en-GB" altLang="en-US" sz="1000" dirty="0">
                <a:solidFill>
                  <a:srgbClr val="000000"/>
                </a:solidFill>
                <a:latin typeface="Comic Sans MS" panose="030F0702030302020204" pitchFamily="66" charset="0"/>
              </a:rPr>
              <a:t>Year 4 link</a:t>
            </a:r>
          </a:p>
          <a:p>
            <a:pPr eaLnBrk="0" fontAlgn="base" hangingPunct="0">
              <a:spcBef>
                <a:spcPct val="0"/>
              </a:spcBef>
              <a:spcAft>
                <a:spcPct val="0"/>
              </a:spcAft>
            </a:pPr>
            <a:r>
              <a:rPr lang="en-GB" sz="1000" dirty="0">
                <a:hlinkClick r:id="rId4"/>
              </a:rPr>
              <a:t>https://whiterosemaths.com/homelearning/year-4/</a:t>
            </a:r>
            <a:endParaRPr lang="en-GB" altLang="en-US" sz="1000" dirty="0">
              <a:solidFill>
                <a:srgbClr val="000000"/>
              </a:solidFill>
              <a:latin typeface="Comic Sans MS" panose="030F0702030302020204" pitchFamily="66" charset="0"/>
            </a:endParaRPr>
          </a:p>
          <a:p>
            <a:pPr eaLnBrk="0" fontAlgn="base" hangingPunct="0">
              <a:spcBef>
                <a:spcPct val="0"/>
              </a:spcBef>
              <a:spcAft>
                <a:spcPct val="0"/>
              </a:spcAft>
            </a:pPr>
            <a:endParaRPr kumimoji="0" lang="en-GB" altLang="en-US" sz="1000" b="0" i="0" u="none" strike="noStrike" cap="none" normalizeH="0" baseline="0" dirty="0">
              <a:ln>
                <a:noFill/>
              </a:ln>
              <a:solidFill>
                <a:srgbClr val="000000"/>
              </a:solidFill>
              <a:effectLst/>
              <a:latin typeface="Comic Sans MS" panose="030F0702030302020204" pitchFamily="66" charset="0"/>
            </a:endParaRPr>
          </a:p>
        </p:txBody>
      </p:sp>
      <p:sp>
        <p:nvSpPr>
          <p:cNvPr id="6" name="Rectangle 5"/>
          <p:cNvSpPr/>
          <p:nvPr/>
        </p:nvSpPr>
        <p:spPr>
          <a:xfrm>
            <a:off x="310067" y="-46517"/>
            <a:ext cx="11544700" cy="646331"/>
          </a:xfrm>
          <a:prstGeom prst="rect">
            <a:avLst/>
          </a:prstGeom>
          <a:noFill/>
        </p:spPr>
        <p:txBody>
          <a:bodyPr wrap="none" lIns="91440" tIns="45720" rIns="91440" bIns="45720">
            <a:spAutoFit/>
          </a:bodyPr>
          <a:lstStyle/>
          <a:p>
            <a:pPr algn="ctr"/>
            <a:r>
              <a:rPr lang="en-US" sz="2800" b="1" cap="none" spc="300" dirty="0">
                <a:ln w="12700">
                  <a:solidFill>
                    <a:schemeClr val="accent1">
                      <a:lumMod val="50000"/>
                    </a:schemeClr>
                  </a:solidFill>
                  <a:prstDash val="solid"/>
                </a:ln>
                <a:solidFill>
                  <a:schemeClr val="bg1"/>
                </a:solidFill>
                <a:effectLst/>
              </a:rPr>
              <a:t>Year ¾ </a:t>
            </a:r>
            <a:r>
              <a:rPr lang="en-US" sz="2800" b="1" spc="300" dirty="0">
                <a:ln w="12700">
                  <a:solidFill>
                    <a:schemeClr val="accent1">
                      <a:lumMod val="50000"/>
                    </a:schemeClr>
                  </a:solidFill>
                  <a:prstDash val="solid"/>
                </a:ln>
                <a:solidFill>
                  <a:schemeClr val="bg1"/>
                </a:solidFill>
              </a:rPr>
              <a:t>The sands of time Term 6 Week beginning 15.06.2020</a:t>
            </a:r>
            <a:r>
              <a:rPr lang="en-US" sz="3600" b="1" cap="none" spc="300" dirty="0">
                <a:ln w="12700">
                  <a:solidFill>
                    <a:schemeClr val="accent1">
                      <a:lumMod val="50000"/>
                    </a:schemeClr>
                  </a:solidFill>
                  <a:prstDash val="solid"/>
                </a:ln>
                <a:solidFill>
                  <a:schemeClr val="bg1"/>
                </a:solidFill>
                <a:effectLst/>
              </a:rPr>
              <a:t>.</a:t>
            </a:r>
          </a:p>
        </p:txBody>
      </p:sp>
      <p:sp>
        <p:nvSpPr>
          <p:cNvPr id="9" name="Text Box 2"/>
          <p:cNvSpPr txBox="1">
            <a:spLocks noChangeArrowheads="1"/>
          </p:cNvSpPr>
          <p:nvPr/>
        </p:nvSpPr>
        <p:spPr bwMode="auto">
          <a:xfrm>
            <a:off x="6295581" y="547561"/>
            <a:ext cx="2917262" cy="3201477"/>
          </a:xfrm>
          <a:prstGeom prst="rect">
            <a:avLst/>
          </a:prstGeom>
          <a:solidFill>
            <a:schemeClr val="accent6">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rPr>
              <a:t>History</a:t>
            </a:r>
          </a:p>
          <a:p>
            <a:pPr marL="0" marR="0" lvl="0" indent="0"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endParaRPr>
          </a:p>
          <a:p>
            <a:pPr lvl="0" eaLnBrk="0" fontAlgn="base" hangingPunct="0">
              <a:spcBef>
                <a:spcPct val="0"/>
              </a:spcBef>
              <a:spcAft>
                <a:spcPct val="0"/>
              </a:spcAft>
            </a:pPr>
            <a:r>
              <a:rPr lang="en-GB" sz="1000" dirty="0">
                <a:hlinkClick r:id="rId5"/>
              </a:rPr>
              <a:t>https://www.bbc.co.uk/bitesize/topics/z87tn39/articles/zgt7mp3</a:t>
            </a:r>
            <a:endParaRPr lang="en-GB" sz="1000" dirty="0"/>
          </a:p>
          <a:p>
            <a:pPr lvl="0" eaLnBrk="0" fontAlgn="base" hangingPunct="0">
              <a:spcBef>
                <a:spcPct val="0"/>
              </a:spcBef>
              <a:spcAft>
                <a:spcPct val="0"/>
              </a:spcAft>
            </a:pPr>
            <a:endParaRPr lang="en-GB" altLang="en-US" sz="1000" b="1" u="sng" dirty="0">
              <a:solidFill>
                <a:srgbClr val="000000"/>
              </a:solidFill>
            </a:endParaRPr>
          </a:p>
          <a:p>
            <a:pPr lvl="0" eaLnBrk="0" fontAlgn="base" hangingPunct="0">
              <a:spcBef>
                <a:spcPct val="0"/>
              </a:spcBef>
              <a:spcAft>
                <a:spcPct val="0"/>
              </a:spcAft>
            </a:pPr>
            <a:r>
              <a:rPr lang="en-GB" altLang="en-US" sz="1000" b="1" dirty="0">
                <a:solidFill>
                  <a:srgbClr val="000000"/>
                </a:solidFill>
              </a:rPr>
              <a:t>Read through this link all about the beliefs of the Ancient Greeks. It explains where the Greeks thought they went when they died, it talks about the different Gods and some of the powers they had. </a:t>
            </a:r>
          </a:p>
          <a:p>
            <a:pPr lvl="0" eaLnBrk="0" fontAlgn="base" hangingPunct="0">
              <a:spcBef>
                <a:spcPct val="0"/>
              </a:spcBef>
              <a:spcAft>
                <a:spcPct val="0"/>
              </a:spcAft>
            </a:pPr>
            <a:r>
              <a:rPr lang="en-GB" altLang="en-US" sz="1000" b="1" dirty="0">
                <a:solidFill>
                  <a:srgbClr val="000000"/>
                </a:solidFill>
              </a:rPr>
              <a:t>There is a section which explains in more detail about the Gods and it makes reference to which God is related to another God. </a:t>
            </a:r>
          </a:p>
          <a:p>
            <a:pPr lvl="0" eaLnBrk="0" fontAlgn="base" hangingPunct="0">
              <a:spcBef>
                <a:spcPct val="0"/>
              </a:spcBef>
              <a:spcAft>
                <a:spcPct val="0"/>
              </a:spcAft>
            </a:pPr>
            <a:endParaRPr lang="en-GB" altLang="en-US" sz="1000" b="1" dirty="0">
              <a:solidFill>
                <a:srgbClr val="000000"/>
              </a:solidFill>
            </a:endParaRPr>
          </a:p>
          <a:p>
            <a:pPr lvl="0" eaLnBrk="0" fontAlgn="base" hangingPunct="0">
              <a:spcBef>
                <a:spcPct val="0"/>
              </a:spcBef>
              <a:spcAft>
                <a:spcPct val="0"/>
              </a:spcAft>
            </a:pPr>
            <a:r>
              <a:rPr lang="en-GB" altLang="en-US" sz="1000" b="1" dirty="0">
                <a:solidFill>
                  <a:srgbClr val="000000"/>
                </a:solidFill>
              </a:rPr>
              <a:t>I want you to create a family tree of the Gods using this information. </a:t>
            </a:r>
          </a:p>
          <a:p>
            <a:pPr lvl="0" eaLnBrk="0" fontAlgn="base" hangingPunct="0">
              <a:spcBef>
                <a:spcPct val="0"/>
              </a:spcBef>
              <a:spcAft>
                <a:spcPct val="0"/>
              </a:spcAft>
            </a:pPr>
            <a:endParaRPr lang="en-GB" altLang="en-US" sz="1000" b="1" dirty="0">
              <a:solidFill>
                <a:srgbClr val="000000"/>
              </a:solidFill>
            </a:endParaRPr>
          </a:p>
          <a:p>
            <a:pPr lvl="0" eaLnBrk="0" fontAlgn="base" hangingPunct="0">
              <a:spcBef>
                <a:spcPct val="0"/>
              </a:spcBef>
              <a:spcAft>
                <a:spcPct val="0"/>
              </a:spcAft>
            </a:pPr>
            <a:endParaRPr lang="en-GB" altLang="en-US" sz="1000" b="1" dirty="0">
              <a:solidFill>
                <a:srgbClr val="000000"/>
              </a:solidFill>
            </a:endParaRPr>
          </a:p>
        </p:txBody>
      </p:sp>
      <p:sp>
        <p:nvSpPr>
          <p:cNvPr id="12" name="Text Box 2"/>
          <p:cNvSpPr txBox="1">
            <a:spLocks noChangeArrowheads="1"/>
          </p:cNvSpPr>
          <p:nvPr/>
        </p:nvSpPr>
        <p:spPr bwMode="auto">
          <a:xfrm>
            <a:off x="3391403" y="3807946"/>
            <a:ext cx="1890016" cy="3050054"/>
          </a:xfrm>
          <a:prstGeom prst="rect">
            <a:avLst/>
          </a:prstGeom>
          <a:solidFill>
            <a:srgbClr val="FBAC9F"/>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dirty="0">
                <a:solidFill>
                  <a:srgbClr val="000000"/>
                </a:solidFill>
                <a:latin typeface="Comic Sans MS" panose="030F0702030302020204" pitchFamily="66" charset="0"/>
              </a:rPr>
              <a:t>Here is a link to Rev Chris who has a YouTube page. There are videos including open the book. </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hlinkClick r:id="rId6"/>
              </a:rPr>
              <a:t>https://www.youtube.com/channel/UCtLO-C_7PRDzfDvqDrGpmVg</a:t>
            </a: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sp>
        <p:nvSpPr>
          <p:cNvPr id="13" name="Text Box 2"/>
          <p:cNvSpPr txBox="1">
            <a:spLocks noChangeArrowheads="1"/>
          </p:cNvSpPr>
          <p:nvPr/>
        </p:nvSpPr>
        <p:spPr bwMode="auto">
          <a:xfrm>
            <a:off x="5335697" y="3807946"/>
            <a:ext cx="2025802" cy="3047267"/>
          </a:xfrm>
          <a:prstGeom prst="rect">
            <a:avLst/>
          </a:prstGeom>
          <a:solidFill>
            <a:schemeClr val="accent1">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PE</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b="1" u="sng"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It is important to aim for at least 2 hours a week of sustained physical activity. </a:t>
            </a:r>
          </a:p>
          <a:p>
            <a:pPr marL="0" marR="0" lvl="0" indent="0" algn="ctr" defTabSz="914400" rtl="0" eaLnBrk="0" fontAlgn="base" latinLnBrk="0" hangingPunct="0">
              <a:lnSpc>
                <a:spcPct val="100000"/>
              </a:lnSpc>
              <a:spcBef>
                <a:spcPct val="0"/>
              </a:spcBef>
              <a:spcAft>
                <a:spcPct val="0"/>
              </a:spcAft>
              <a:buClrTx/>
              <a:buSzTx/>
              <a:buFontTx/>
              <a:buNone/>
              <a:tabLst/>
            </a:pPr>
            <a:endParaRPr lang="en-GB" sz="1050" dirty="0">
              <a:solidFill>
                <a:srgbClr val="000000"/>
              </a:solidFill>
              <a:latin typeface="Comic Sans MS" panose="030F0702030302020204" pitchFamily="66" charset="0"/>
            </a:endParaRPr>
          </a:p>
          <a:p>
            <a:pPr lvl="0" algn="ctr" eaLnBrk="0" fontAlgn="base" hangingPunct="0">
              <a:spcBef>
                <a:spcPct val="0"/>
              </a:spcBef>
              <a:spcAft>
                <a:spcPct val="0"/>
              </a:spcAft>
            </a:pPr>
            <a:r>
              <a:rPr lang="en-GB" sz="1050" dirty="0">
                <a:solidFill>
                  <a:srgbClr val="000000"/>
                </a:solidFill>
                <a:latin typeface="Comic Sans MS" panose="030F0702030302020204" pitchFamily="66" charset="0"/>
              </a:rPr>
              <a:t>Use this website </a:t>
            </a:r>
            <a:r>
              <a:rPr lang="en-GB" sz="1050" dirty="0">
                <a:hlinkClick r:id="rId7"/>
              </a:rPr>
              <a:t>https://www.youtube.com/watch?v=K6r99N3kXME</a:t>
            </a:r>
            <a:endParaRPr lang="en-GB" sz="1050" dirty="0">
              <a:solidFill>
                <a:srgbClr val="000000"/>
              </a:solidFill>
              <a:latin typeface="Comic Sans MS" panose="030F0702030302020204" pitchFamily="66" charset="0"/>
            </a:endParaRPr>
          </a:p>
          <a:p>
            <a:pPr marL="0" marR="0" lvl="0" indent="0" algn="ctr" defTabSz="914400" rtl="0" eaLnBrk="0" fontAlgn="base" latinLnBrk="0" hangingPunct="0">
              <a:lnSpc>
                <a:spcPct val="100000"/>
              </a:lnSpc>
              <a:spcBef>
                <a:spcPct val="0"/>
              </a:spcBef>
              <a:spcAft>
                <a:spcPct val="0"/>
              </a:spcAft>
              <a:buClrTx/>
              <a:buSzTx/>
              <a:buFontTx/>
              <a:buNone/>
              <a:tabLst/>
            </a:pPr>
            <a:endParaRPr lang="en-GB" sz="900" dirty="0">
              <a:latin typeface="Comic Sans MS" panose="030F0702030302020204" pitchFamily="66" charset="0"/>
            </a:endParaRPr>
          </a:p>
        </p:txBody>
      </p:sp>
      <p:pic>
        <p:nvPicPr>
          <p:cNvPr id="18" name="Picture 17"/>
          <p:cNvPicPr>
            <a:picLocks noChangeAspect="1"/>
          </p:cNvPicPr>
          <p:nvPr/>
        </p:nvPicPr>
        <p:blipFill>
          <a:blip r:embed="rId8" cstate="print"/>
          <a:stretch>
            <a:fillRect/>
          </a:stretch>
        </p:blipFill>
        <p:spPr>
          <a:xfrm>
            <a:off x="5390881" y="3847134"/>
            <a:ext cx="461277" cy="427613"/>
          </a:xfrm>
          <a:prstGeom prst="rect">
            <a:avLst/>
          </a:prstGeom>
        </p:spPr>
      </p:pic>
      <p:pic>
        <p:nvPicPr>
          <p:cNvPr id="20" name="Picture 19"/>
          <p:cNvPicPr>
            <a:picLocks noChangeAspect="1"/>
          </p:cNvPicPr>
          <p:nvPr/>
        </p:nvPicPr>
        <p:blipFill>
          <a:blip r:embed="rId9" cstate="print"/>
          <a:stretch>
            <a:fillRect/>
          </a:stretch>
        </p:blipFill>
        <p:spPr>
          <a:xfrm>
            <a:off x="6846637" y="3864909"/>
            <a:ext cx="412131" cy="421413"/>
          </a:xfrm>
          <a:prstGeom prst="rect">
            <a:avLst/>
          </a:prstGeom>
        </p:spPr>
      </p:pic>
      <p:sp>
        <p:nvSpPr>
          <p:cNvPr id="24" name="Text Box 2"/>
          <p:cNvSpPr txBox="1">
            <a:spLocks noChangeArrowheads="1"/>
          </p:cNvSpPr>
          <p:nvPr/>
        </p:nvSpPr>
        <p:spPr bwMode="auto">
          <a:xfrm>
            <a:off x="9264377" y="547561"/>
            <a:ext cx="2926313" cy="5124369"/>
          </a:xfrm>
          <a:prstGeom prst="rect">
            <a:avLst/>
          </a:prstGeom>
          <a:solidFill>
            <a:schemeClr val="accent2">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en-US" sz="1000" b="1" u="sng" dirty="0">
                <a:solidFill>
                  <a:srgbClr val="000000"/>
                </a:solidFill>
              </a:rPr>
              <a:t>Science</a:t>
            </a:r>
          </a:p>
          <a:p>
            <a:pPr lvl="0" eaLnBrk="0" fontAlgn="base" hangingPunct="0">
              <a:spcBef>
                <a:spcPct val="0"/>
              </a:spcBef>
              <a:spcAft>
                <a:spcPct val="0"/>
              </a:spcAft>
            </a:pPr>
            <a:endParaRPr lang="en-GB" altLang="en-US" sz="1000" b="1" u="sng" dirty="0">
              <a:solidFill>
                <a:srgbClr val="000000"/>
              </a:solidFill>
            </a:endParaRPr>
          </a:p>
          <a:p>
            <a:r>
              <a:rPr lang="en-GB" altLang="en-US" sz="1000" b="1" u="sng" dirty="0">
                <a:solidFill>
                  <a:srgbClr val="000000"/>
                </a:solidFill>
              </a:rPr>
              <a:t>This is a science lesson introducing light an dark. </a:t>
            </a:r>
            <a:r>
              <a:rPr lang="en-US" sz="1000" b="1" dirty="0"/>
              <a:t>Light</a:t>
            </a:r>
          </a:p>
          <a:p>
            <a:r>
              <a:rPr lang="en-US" sz="1000" dirty="0"/>
              <a:t>Light comes from a number of different places, like the sun, fire, or from electricity in lamps and torches. Without it, we cannot see anything - only darkness.</a:t>
            </a:r>
          </a:p>
          <a:p>
            <a:r>
              <a:rPr lang="en-US" sz="1000" dirty="0"/>
              <a:t>You should never look directly at the sun, even if you're wearing sunglasses, it can damage your eyes.</a:t>
            </a:r>
          </a:p>
          <a:p>
            <a:r>
              <a:rPr lang="en-US" sz="1000" dirty="0"/>
              <a:t>Light behaves differently with objects:</a:t>
            </a:r>
          </a:p>
          <a:p>
            <a:r>
              <a:rPr lang="en-US" sz="1000" dirty="0"/>
              <a:t>Transparent objects such as glass allow light to pass through.</a:t>
            </a:r>
          </a:p>
          <a:p>
            <a:r>
              <a:rPr lang="en-US" sz="1000" dirty="0"/>
              <a:t>Reflective surfaces like a mirror or a shiny spoon, bounce the light off the surface.</a:t>
            </a:r>
          </a:p>
          <a:p>
            <a:r>
              <a:rPr lang="en-US" sz="1000" dirty="0"/>
              <a:t>Opaque objects block the light and create shadows.</a:t>
            </a:r>
          </a:p>
          <a:p>
            <a:r>
              <a:rPr lang="en-US" sz="1000" b="1" dirty="0"/>
              <a:t>Task 1:</a:t>
            </a:r>
            <a:endParaRPr lang="en-US" sz="1000" dirty="0"/>
          </a:p>
          <a:p>
            <a:r>
              <a:rPr lang="en-US" sz="1000" dirty="0"/>
              <a:t>Walk around your house and garden and make a list of all the light sources you can find.</a:t>
            </a:r>
          </a:p>
          <a:p>
            <a:r>
              <a:rPr lang="en-US" sz="1000" dirty="0"/>
              <a:t>See who can find the most</a:t>
            </a:r>
          </a:p>
          <a:p>
            <a:r>
              <a:rPr lang="en-US" sz="1000" b="1" dirty="0"/>
              <a:t>Task 2:</a:t>
            </a:r>
            <a:endParaRPr lang="en-US" sz="1000" dirty="0"/>
          </a:p>
          <a:p>
            <a:r>
              <a:rPr lang="en-US" sz="1000" dirty="0"/>
              <a:t>Shine a torchlight on the following objects and make a note of what happens:</a:t>
            </a:r>
          </a:p>
          <a:p>
            <a:r>
              <a:rPr lang="en-US" sz="1000" dirty="0"/>
              <a:t>A glass of water - transparent object</a:t>
            </a:r>
          </a:p>
          <a:p>
            <a:r>
              <a:rPr lang="en-US" sz="1000" dirty="0"/>
              <a:t>A mug or cup - opaque object</a:t>
            </a:r>
          </a:p>
          <a:p>
            <a:r>
              <a:rPr lang="en-US" sz="1000" dirty="0"/>
              <a:t>A shiny spoon - reflective object</a:t>
            </a:r>
          </a:p>
          <a:p>
            <a:r>
              <a:rPr lang="en-US" sz="1000" dirty="0"/>
              <a:t>Move the torch around the objects to see how the light behaves. Write down your findings.</a:t>
            </a:r>
          </a:p>
          <a:p>
            <a:endParaRPr lang="en-US" sz="1000" dirty="0"/>
          </a:p>
          <a:p>
            <a:endParaRPr lang="en-US" sz="1000" dirty="0"/>
          </a:p>
          <a:p>
            <a:endParaRPr lang="en-US" sz="1000" dirty="0"/>
          </a:p>
          <a:p>
            <a:endParaRPr lang="en-US" sz="1000" dirty="0"/>
          </a:p>
          <a:p>
            <a:endParaRPr lang="en-US" sz="1000" dirty="0"/>
          </a:p>
          <a:p>
            <a:pPr lvl="0" eaLnBrk="0" fontAlgn="base" hangingPunct="0">
              <a:spcBef>
                <a:spcPct val="0"/>
              </a:spcBef>
              <a:spcAft>
                <a:spcPct val="0"/>
              </a:spcAft>
            </a:pPr>
            <a:endParaRPr lang="en-GB" altLang="en-US" sz="1000" b="1" u="sng" dirty="0">
              <a:solidFill>
                <a:srgbClr val="000000"/>
              </a:solidFill>
            </a:endParaRPr>
          </a:p>
        </p:txBody>
      </p:sp>
      <p:sp>
        <p:nvSpPr>
          <p:cNvPr id="27" name="Text Box 2"/>
          <p:cNvSpPr txBox="1">
            <a:spLocks noChangeArrowheads="1"/>
          </p:cNvSpPr>
          <p:nvPr/>
        </p:nvSpPr>
        <p:spPr bwMode="auto">
          <a:xfrm>
            <a:off x="7396223" y="3807946"/>
            <a:ext cx="1828800" cy="3050054"/>
          </a:xfrm>
          <a:prstGeom prst="rect">
            <a:avLst/>
          </a:prstGeom>
          <a:solidFill>
            <a:schemeClr val="accent4">
              <a:lumMod val="40000"/>
              <a:lumOff val="6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lvl="0" eaLnBrk="0" fontAlgn="base" hangingPunct="0">
              <a:spcBef>
                <a:spcPct val="0"/>
              </a:spcBef>
              <a:spcAft>
                <a:spcPct val="0"/>
              </a:spcAft>
            </a:pPr>
            <a:r>
              <a:rPr lang="en-GB" altLang="en-US" sz="1050" b="1" dirty="0">
                <a:solidFill>
                  <a:srgbClr val="000000"/>
                </a:solidFill>
              </a:rPr>
              <a:t>Reading</a:t>
            </a:r>
            <a:r>
              <a:rPr lang="en-GB" altLang="en-US" sz="1050" dirty="0">
                <a:solidFill>
                  <a:srgbClr val="000000"/>
                </a:solidFill>
              </a:rPr>
              <a:t>: Read every day for 10 minutes. See the separate list for ideas. </a:t>
            </a:r>
          </a:p>
          <a:p>
            <a:pPr eaLnBrk="0" fontAlgn="base" hangingPunct="0">
              <a:spcBef>
                <a:spcPct val="0"/>
              </a:spcBef>
              <a:spcAft>
                <a:spcPct val="0"/>
              </a:spcAft>
            </a:pPr>
            <a:r>
              <a:rPr lang="en-GB" altLang="en-US" sz="1050" b="1" dirty="0">
                <a:solidFill>
                  <a:srgbClr val="000000"/>
                </a:solidFill>
              </a:rPr>
              <a:t>Spelling: </a:t>
            </a:r>
            <a:r>
              <a:rPr lang="en-GB" altLang="en-US" sz="1050" dirty="0">
                <a:solidFill>
                  <a:srgbClr val="000000"/>
                </a:solidFill>
              </a:rPr>
              <a:t>Look at the Year 3 and 4 spelling list. Take 10 spellings a week and follow these steps every day. 1. Learn the word and spell it out aloud. 2. Write the word correctly. 3. Practice the word with your neatest handwriting 3 times. Then on Friday have a spelling test.</a:t>
            </a:r>
          </a:p>
          <a:p>
            <a:pPr marL="0" marR="0" lvl="0" indent="0" algn="ctr" defTabSz="914400" rtl="0" eaLnBrk="0" fontAlgn="base" latinLnBrk="0" hangingPunct="0">
              <a:lnSpc>
                <a:spcPct val="100000"/>
              </a:lnSpc>
              <a:spcBef>
                <a:spcPct val="0"/>
              </a:spcBef>
              <a:spcAft>
                <a:spcPct val="0"/>
              </a:spcAft>
              <a:buClrTx/>
              <a:buSzTx/>
              <a:buFontTx/>
              <a:buNone/>
              <a:tabLst/>
            </a:pPr>
            <a:endParaRPr lang="en-GB" altLang="en-US" sz="1050" b="1" u="sng" dirty="0">
              <a:solidFill>
                <a:srgbClr val="000000"/>
              </a:solidFill>
              <a:latin typeface="Comic Sans MS" panose="030F0702030302020204" pitchFamily="66" charset="0"/>
            </a:endParaRPr>
          </a:p>
        </p:txBody>
      </p:sp>
      <p:sp>
        <p:nvSpPr>
          <p:cNvPr id="29" name="Text Box 2"/>
          <p:cNvSpPr txBox="1">
            <a:spLocks noChangeArrowheads="1"/>
          </p:cNvSpPr>
          <p:nvPr/>
        </p:nvSpPr>
        <p:spPr bwMode="auto">
          <a:xfrm>
            <a:off x="9282897" y="5798917"/>
            <a:ext cx="2909104" cy="1056296"/>
          </a:xfrm>
          <a:prstGeom prst="rect">
            <a:avLst/>
          </a:prstGeom>
          <a:solidFill>
            <a:schemeClr val="accent5">
              <a:lumMod val="20000"/>
              <a:lumOff val="80000"/>
            </a:schemeClr>
          </a:solidFill>
          <a:ln w="25400" algn="ctr">
            <a:solidFill>
              <a:schemeClr val="bg2">
                <a:lumMod val="50000"/>
              </a:schemeClr>
            </a:solidFill>
            <a:miter lim="800000"/>
            <a:headEnd/>
            <a:tailEnd/>
          </a:ln>
          <a:effectLst/>
        </p:spPr>
        <p:txBody>
          <a:bodyPr vert="horz" wrap="square" lIns="91440" tIns="45720" rIns="91440" bIns="45720" numCol="1" anchor="ctr"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lang="en-GB" altLang="en-US" sz="1050" b="1" u="sng" dirty="0">
                <a:solidFill>
                  <a:srgbClr val="000000"/>
                </a:solidFill>
                <a:latin typeface="Comic Sans MS" panose="030F0702030302020204" pitchFamily="66" charset="0"/>
              </a:rPr>
              <a:t>French</a:t>
            </a:r>
          </a:p>
          <a:p>
            <a:pPr marL="0" marR="0" lvl="0" indent="0" algn="ctr" defTabSz="914400" rtl="0" eaLnBrk="0" fontAlgn="base" latinLnBrk="0" hangingPunct="0">
              <a:lnSpc>
                <a:spcPct val="100000"/>
              </a:lnSpc>
              <a:spcBef>
                <a:spcPct val="0"/>
              </a:spcBef>
              <a:spcAft>
                <a:spcPct val="0"/>
              </a:spcAft>
              <a:buClrTx/>
              <a:buSzTx/>
              <a:buFontTx/>
              <a:buNone/>
              <a:tabLst/>
            </a:pPr>
            <a:r>
              <a:rPr lang="en-GB" sz="1050" dirty="0">
                <a:solidFill>
                  <a:srgbClr val="000000"/>
                </a:solidFill>
                <a:latin typeface="Comic Sans MS" panose="030F0702030302020204" pitchFamily="66" charset="0"/>
              </a:rPr>
              <a:t>Use this fun website to revise topics you have visited this year in French.  </a:t>
            </a:r>
          </a:p>
          <a:p>
            <a:pPr lvl="0" algn="ctr" eaLnBrk="0" fontAlgn="base" hangingPunct="0">
              <a:spcBef>
                <a:spcPct val="0"/>
              </a:spcBef>
              <a:spcAft>
                <a:spcPct val="0"/>
              </a:spcAft>
            </a:pPr>
            <a:r>
              <a:rPr lang="en-GB" sz="1050" dirty="0">
                <a:latin typeface="Comic Sans MS" panose="030F0702030302020204" pitchFamily="66" charset="0"/>
                <a:hlinkClick r:id="rId10"/>
              </a:rPr>
              <a:t>https://www.french-games.net/</a:t>
            </a:r>
            <a:r>
              <a:rPr lang="en-GB" sz="1050" dirty="0">
                <a:latin typeface="Comic Sans MS" panose="030F0702030302020204" pitchFamily="66" charset="0"/>
              </a:rPr>
              <a:t> </a:t>
            </a:r>
          </a:p>
        </p:txBody>
      </p:sp>
    </p:spTree>
    <p:extLst>
      <p:ext uri="{BB962C8B-B14F-4D97-AF65-F5344CB8AC3E}">
        <p14:creationId xmlns:p14="http://schemas.microsoft.com/office/powerpoint/2010/main" val="155729605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2297</TotalTime>
  <Words>762</Words>
  <Application>Microsoft Office PowerPoint</Application>
  <PresentationFormat>Custom</PresentationFormat>
  <Paragraphs>72</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PowerPoint Presentation</vt:lpstr>
    </vt:vector>
  </TitlesOfParts>
  <Company>Willesborough Junior School</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Mr P Hollamby</dc:creator>
  <cp:lastModifiedBy>Andrew Stapley</cp:lastModifiedBy>
  <cp:revision>72</cp:revision>
  <cp:lastPrinted>2020-03-13T13:38:16Z</cp:lastPrinted>
  <dcterms:created xsi:type="dcterms:W3CDTF">2020-03-12T11:22:30Z</dcterms:created>
  <dcterms:modified xsi:type="dcterms:W3CDTF">2020-06-19T11:26:34Z</dcterms:modified>
</cp:coreProperties>
</file>