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C9F"/>
    <a:srgbClr val="FEC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22975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1502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8161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2717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3605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0665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4344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6372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0273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1733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57610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3BB-7F77-45E6-B85E-D475094F4E85}" type="datetimeFigureOut">
              <a:rPr lang="en-GB" smtClean="0"/>
              <a:pPr/>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C8E4-D68C-4A90-839D-EE64E31B9E9D}" type="slidenum">
              <a:rPr lang="en-GB" smtClean="0"/>
              <a:pPr/>
              <a:t>‹#›</a:t>
            </a:fld>
            <a:endParaRPr lang="en-GB"/>
          </a:p>
        </p:txBody>
      </p:sp>
    </p:spTree>
    <p:extLst>
      <p:ext uri="{BB962C8B-B14F-4D97-AF65-F5344CB8AC3E}">
        <p14:creationId xmlns:p14="http://schemas.microsoft.com/office/powerpoint/2010/main" val="6620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www.french-games.net/" TargetMode="External"/><Relationship Id="rId3" Type="http://schemas.openxmlformats.org/officeDocument/2006/relationships/hyperlink" Target="https://whiterosemaths.com/homelearning/year-4/" TargetMode="External"/><Relationship Id="rId7" Type="http://schemas.openxmlformats.org/officeDocument/2006/relationships/image" Target="../media/image1.png"/><Relationship Id="rId12" Type="http://schemas.openxmlformats.org/officeDocument/2006/relationships/hyperlink" Target="http://www.pothos.org/content/index83d9.html?page=the-main-characters" TargetMode="External"/><Relationship Id="rId2" Type="http://schemas.openxmlformats.org/officeDocument/2006/relationships/hyperlink" Target="https://whiterosemaths.com/homelearning/year-3/" TargetMode="External"/><Relationship Id="rId1" Type="http://schemas.openxmlformats.org/officeDocument/2006/relationships/slideLayout" Target="../slideLayouts/slideLayout1.xml"/><Relationship Id="rId6" Type="http://schemas.openxmlformats.org/officeDocument/2006/relationships/hyperlink" Target="https://www.youtube.com/watch?v=K6r99N3kXME" TargetMode="External"/><Relationship Id="rId11" Type="http://schemas.openxmlformats.org/officeDocument/2006/relationships/hyperlink" Target="https://www.livius.org/articles/person/alexander-the-great/alexander-3.3-arrians-sources/" TargetMode="External"/><Relationship Id="rId5" Type="http://schemas.openxmlformats.org/officeDocument/2006/relationships/hyperlink" Target="https://www.bbc.co.uk/bitesize/clips/zmj8q6f" TargetMode="External"/><Relationship Id="rId10" Type="http://schemas.openxmlformats.org/officeDocument/2006/relationships/image" Target="../media/image4.png"/><Relationship Id="rId4" Type="http://schemas.openxmlformats.org/officeDocument/2006/relationships/hyperlink" Target="https://www.bbc.co.uk/bitesize/clips/ztfnvcw"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 y="554218"/>
            <a:ext cx="6180881" cy="3201477"/>
          </a:xfrm>
          <a:prstGeom prst="rect">
            <a:avLst/>
          </a:prstGeom>
          <a:solidFill>
            <a:schemeClr val="accent4">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English</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latin typeface="Comic Sans MS" panose="030F0702030302020204" pitchFamily="66" charset="0"/>
              </a:rPr>
              <a:t>Writing</a:t>
            </a:r>
            <a:r>
              <a:rPr kumimoji="0" lang="en-GB" altLang="en-US" sz="1000" i="0" u="none" strike="noStrike" cap="none" normalizeH="0" baseline="0" dirty="0">
                <a:ln>
                  <a:noFill/>
                </a:ln>
                <a:solidFill>
                  <a:srgbClr val="000000"/>
                </a:solidFill>
                <a:effectLst/>
                <a:latin typeface="Comic Sans MS" panose="030F0702030302020204" pitchFamily="66" charset="0"/>
              </a:rPr>
              <a:t>: </a:t>
            </a:r>
            <a:r>
              <a:rPr lang="en-US" sz="1000" b="1" dirty="0">
                <a:latin typeface="Comic Sans MS" panose="030F0702030302020204" pitchFamily="66" charset="0"/>
              </a:rPr>
              <a:t>Setting the scene.</a:t>
            </a:r>
          </a:p>
          <a:p>
            <a:r>
              <a:rPr lang="en-US" sz="1000" dirty="0">
                <a:latin typeface="Comic Sans MS" panose="030F0702030302020204" pitchFamily="66" charset="0"/>
              </a:rPr>
              <a:t>I want you imagine you have seen this castle for the first time. (The image is on the Word Document)</a:t>
            </a:r>
          </a:p>
          <a:p>
            <a:r>
              <a:rPr lang="en-US" sz="1000" dirty="0">
                <a:latin typeface="Comic Sans MS" panose="030F0702030302020204" pitchFamily="66" charset="0"/>
              </a:rPr>
              <a:t>Think of as many noun phrases as possible to describe the castle, the windows, the stone walls and the surrounding river. Think about how you would feel looking at the castle, any sounds you might hear or what your footsteps would sound like as you walked across the bridge. Once you have gathered these phrases you will be ready to describe the castle. </a:t>
            </a:r>
          </a:p>
          <a:p>
            <a:r>
              <a:rPr lang="en-US" sz="1000" dirty="0">
                <a:latin typeface="Comic Sans MS" panose="030F0702030302020204" pitchFamily="66" charset="0"/>
              </a:rPr>
              <a:t>When you write this text you must include the following; </a:t>
            </a:r>
          </a:p>
          <a:p>
            <a:r>
              <a:rPr lang="en-US" sz="1000" dirty="0">
                <a:latin typeface="Comic Sans MS" panose="030F0702030302020204" pitchFamily="66" charset="0"/>
              </a:rPr>
              <a:t>A range of connectives don't keep on using and. </a:t>
            </a:r>
          </a:p>
          <a:p>
            <a:r>
              <a:rPr lang="en-US" sz="1000" dirty="0">
                <a:latin typeface="Comic Sans MS" panose="030F0702030302020204" pitchFamily="66" charset="0"/>
              </a:rPr>
              <a:t>A range of sentence starters. </a:t>
            </a:r>
          </a:p>
          <a:p>
            <a:r>
              <a:rPr lang="en-US" sz="1000" dirty="0">
                <a:latin typeface="Comic Sans MS" panose="030F0702030302020204" pitchFamily="66" charset="0"/>
              </a:rPr>
              <a:t>It is easy to start each sentence with 'the.’ </a:t>
            </a:r>
          </a:p>
          <a:p>
            <a:r>
              <a:rPr lang="en-US" sz="1000" dirty="0">
                <a:latin typeface="Comic Sans MS" panose="030F0702030302020204" pitchFamily="66" charset="0"/>
              </a:rPr>
              <a:t>Use different sentence starters such as adverbs or fronted adverbials. Examples of these are suddenly, slowly, a few moments later. </a:t>
            </a:r>
          </a:p>
          <a:p>
            <a:r>
              <a:rPr lang="en-US" sz="1000" dirty="0">
                <a:latin typeface="Comic Sans MS" panose="030F0702030302020204" pitchFamily="66" charset="0"/>
              </a:rPr>
              <a:t>Think about how to extend your sentences using commas to add extra clauses or detail. </a:t>
            </a:r>
          </a:p>
          <a:p>
            <a:endParaRPr lang="en-US" sz="1000" dirty="0">
              <a:latin typeface="Comic Sans MS" panose="030F0702030302020204" pitchFamily="66" charset="0"/>
            </a:endParaRPr>
          </a:p>
          <a:p>
            <a:r>
              <a:rPr lang="en-US" sz="1000" dirty="0">
                <a:latin typeface="Comic Sans MS" panose="030F0702030302020204" pitchFamily="66" charset="0"/>
              </a:rPr>
              <a:t>When you are ready to write you can upload a document or if you decide to handwrite the text take a picture and upload that way.</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000" i="0" u="none" strike="noStrike" cap="none" normalizeH="0" baseline="0" dirty="0">
              <a:ln>
                <a:noFill/>
              </a:ln>
              <a:solidFill>
                <a:srgbClr val="000000"/>
              </a:solidFill>
              <a:effectLst/>
              <a:latin typeface="Comic Sans MS" panose="030F0702030302020204" pitchFamily="66" charset="0"/>
            </a:endParaRPr>
          </a:p>
        </p:txBody>
      </p:sp>
      <p:sp>
        <p:nvSpPr>
          <p:cNvPr id="5" name="Text Box 2"/>
          <p:cNvSpPr txBox="1">
            <a:spLocks noChangeArrowheads="1"/>
          </p:cNvSpPr>
          <p:nvPr/>
        </p:nvSpPr>
        <p:spPr bwMode="auto">
          <a:xfrm>
            <a:off x="1" y="3807947"/>
            <a:ext cx="3344090" cy="3050053"/>
          </a:xfrm>
          <a:prstGeom prst="rect">
            <a:avLst/>
          </a:prstGeom>
          <a:solidFill>
            <a:schemeClr val="accent1">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Maths</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latin typeface="Comic Sans MS" panose="030F0702030302020204" pitchFamily="66" charset="0"/>
              </a:rPr>
              <a:t>Times </a:t>
            </a:r>
            <a:r>
              <a:rPr kumimoji="0" lang="en-GB" altLang="en-US" sz="1050" b="1" i="0" u="none" strike="noStrike" cap="none" normalizeH="0" baseline="0" dirty="0">
                <a:ln>
                  <a:noFill/>
                </a:ln>
                <a:solidFill>
                  <a:srgbClr val="000000"/>
                </a:solidFill>
                <a:effectLst/>
              </a:rPr>
              <a:t>Tables: </a:t>
            </a:r>
            <a:r>
              <a:rPr kumimoji="0" lang="en-GB" altLang="en-US" sz="1050" b="0" i="0" u="none" strike="noStrike" cap="none" normalizeH="0" baseline="0" dirty="0">
                <a:ln>
                  <a:noFill/>
                </a:ln>
                <a:solidFill>
                  <a:srgbClr val="000000"/>
                </a:solidFill>
                <a:effectLst/>
              </a:rPr>
              <a:t>Use Times</a:t>
            </a:r>
            <a:r>
              <a:rPr kumimoji="0" lang="en-GB" altLang="en-US" sz="1050" b="0" i="0" u="none" strike="noStrike" cap="none" normalizeH="0" dirty="0">
                <a:ln>
                  <a:noFill/>
                </a:ln>
                <a:solidFill>
                  <a:srgbClr val="000000"/>
                </a:solidFill>
                <a:effectLst/>
              </a:rPr>
              <a:t> Table </a:t>
            </a:r>
            <a:r>
              <a:rPr kumimoji="0" lang="en-GB" altLang="en-US" sz="1050" b="0" i="0" u="none" strike="noStrike" cap="none" normalizeH="0" dirty="0" err="1">
                <a:ln>
                  <a:noFill/>
                </a:ln>
                <a:solidFill>
                  <a:srgbClr val="000000"/>
                </a:solidFill>
                <a:effectLst/>
              </a:rPr>
              <a:t>Rockstars</a:t>
            </a:r>
            <a:r>
              <a:rPr kumimoji="0" lang="en-GB" altLang="en-US" sz="1050" b="0" i="0" u="none" strike="noStrike" cap="none" normalizeH="0" dirty="0">
                <a:ln>
                  <a:noFill/>
                </a:ln>
                <a:solidFill>
                  <a:srgbClr val="000000"/>
                </a:solidFill>
                <a:effectLst/>
              </a:rPr>
              <a:t> to improve your times tables knowledge. </a:t>
            </a:r>
          </a:p>
          <a:p>
            <a:pPr eaLnBrk="0" fontAlgn="base" hangingPunct="0">
              <a:spcBef>
                <a:spcPct val="0"/>
              </a:spcBef>
              <a:spcAft>
                <a:spcPct val="0"/>
              </a:spcAft>
            </a:pPr>
            <a:r>
              <a:rPr lang="en-GB" altLang="en-US" sz="1050" b="1" dirty="0">
                <a:solidFill>
                  <a:srgbClr val="000000"/>
                </a:solidFill>
              </a:rPr>
              <a:t>Arithmetic</a:t>
            </a:r>
            <a:r>
              <a:rPr lang="en-GB" altLang="en-US" sz="1050" dirty="0">
                <a:solidFill>
                  <a:srgbClr val="000000"/>
                </a:solidFill>
              </a:rPr>
              <a:t>: Follow the White Rose program of study. From Monday 8</a:t>
            </a:r>
            <a:r>
              <a:rPr lang="en-GB" altLang="en-US" sz="1050" baseline="30000" dirty="0">
                <a:solidFill>
                  <a:srgbClr val="000000"/>
                </a:solidFill>
              </a:rPr>
              <a:t>th</a:t>
            </a:r>
            <a:r>
              <a:rPr lang="en-GB" altLang="en-US" sz="1050" dirty="0">
                <a:solidFill>
                  <a:srgbClr val="000000"/>
                </a:solidFill>
              </a:rPr>
              <a:t> June we will be on week 7 for both Year 3 and Year 4. There is one lesson per day. Each lesson has a video where the concept is explained. Afterwards there are usually 9 questions. These can be printed off or you could write them out onto paper. The answers are also available.  These areas we started in class so they would be good to revise and explore in greater depth. These lessons will take about an hour to complete if your child writes it all out. If you have a printer with enough ink for 3 weeks then it will take about 30 minutes. </a:t>
            </a:r>
          </a:p>
          <a:p>
            <a:pPr eaLnBrk="0" fontAlgn="base" hangingPunct="0">
              <a:spcBef>
                <a:spcPct val="0"/>
              </a:spcBef>
              <a:spcAft>
                <a:spcPct val="0"/>
              </a:spcAft>
            </a:pPr>
            <a:r>
              <a:rPr lang="en-GB" altLang="en-US" sz="1050" dirty="0">
                <a:solidFill>
                  <a:srgbClr val="000000"/>
                </a:solidFill>
              </a:rPr>
              <a:t>Year 3 link. </a:t>
            </a:r>
            <a:r>
              <a:rPr lang="en-GB" sz="1000" dirty="0">
                <a:hlinkClick r:id="rId2"/>
              </a:rPr>
              <a:t>https://whiterosemaths.com/homelearning/year-3/</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r>
              <a:rPr lang="en-GB" altLang="en-US" sz="1000" dirty="0">
                <a:solidFill>
                  <a:srgbClr val="000000"/>
                </a:solidFill>
                <a:latin typeface="Comic Sans MS" panose="030F0702030302020204" pitchFamily="66" charset="0"/>
              </a:rPr>
              <a:t>Year 4 link</a:t>
            </a:r>
          </a:p>
          <a:p>
            <a:pPr eaLnBrk="0" fontAlgn="base" hangingPunct="0">
              <a:spcBef>
                <a:spcPct val="0"/>
              </a:spcBef>
              <a:spcAft>
                <a:spcPct val="0"/>
              </a:spcAft>
            </a:pPr>
            <a:r>
              <a:rPr lang="en-GB" sz="1000" dirty="0">
                <a:hlinkClick r:id="rId3"/>
              </a:rPr>
              <a:t>https://whiterosemaths.com/homelearning/year-4/</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endParaRPr kumimoji="0" lang="en-GB" altLang="en-US" sz="1000" b="0" i="0" u="none" strike="noStrike" cap="none" normalizeH="0" baseline="0" dirty="0">
              <a:ln>
                <a:noFill/>
              </a:ln>
              <a:solidFill>
                <a:srgbClr val="000000"/>
              </a:solidFill>
              <a:effectLst/>
              <a:latin typeface="Comic Sans MS" panose="030F0702030302020204" pitchFamily="66" charset="0"/>
            </a:endParaRPr>
          </a:p>
        </p:txBody>
      </p:sp>
      <p:sp>
        <p:nvSpPr>
          <p:cNvPr id="6" name="Rectangle 5"/>
          <p:cNvSpPr/>
          <p:nvPr/>
        </p:nvSpPr>
        <p:spPr>
          <a:xfrm>
            <a:off x="310068" y="-46517"/>
            <a:ext cx="11544699" cy="646331"/>
          </a:xfrm>
          <a:prstGeom prst="rect">
            <a:avLst/>
          </a:prstGeom>
          <a:noFill/>
        </p:spPr>
        <p:txBody>
          <a:bodyPr wrap="none" lIns="91440" tIns="45720" rIns="91440" bIns="45720">
            <a:spAutoFit/>
          </a:bodyPr>
          <a:lstStyle/>
          <a:p>
            <a:pPr algn="ctr"/>
            <a:r>
              <a:rPr lang="en-US" sz="2800" b="1" cap="none" spc="300" dirty="0">
                <a:ln w="12700">
                  <a:solidFill>
                    <a:schemeClr val="accent1">
                      <a:lumMod val="50000"/>
                    </a:schemeClr>
                  </a:solidFill>
                  <a:prstDash val="solid"/>
                </a:ln>
                <a:solidFill>
                  <a:schemeClr val="bg1"/>
                </a:solidFill>
                <a:effectLst/>
              </a:rPr>
              <a:t>Year ¾ </a:t>
            </a:r>
            <a:r>
              <a:rPr lang="en-US" sz="2800" b="1" spc="300" dirty="0">
                <a:ln w="12700">
                  <a:solidFill>
                    <a:schemeClr val="accent1">
                      <a:lumMod val="50000"/>
                    </a:schemeClr>
                  </a:solidFill>
                  <a:prstDash val="solid"/>
                </a:ln>
                <a:solidFill>
                  <a:schemeClr val="bg1"/>
                </a:solidFill>
              </a:rPr>
              <a:t>The sands of time Term 6 Week beginning 08.06.2020</a:t>
            </a:r>
            <a:r>
              <a:rPr lang="en-US" sz="3600" b="1" cap="none" spc="300" dirty="0">
                <a:ln w="12700">
                  <a:solidFill>
                    <a:schemeClr val="accent1">
                      <a:lumMod val="50000"/>
                    </a:schemeClr>
                  </a:solidFill>
                  <a:prstDash val="solid"/>
                </a:ln>
                <a:solidFill>
                  <a:schemeClr val="bg1"/>
                </a:solidFill>
                <a:effectLst/>
              </a:rPr>
              <a:t>.</a:t>
            </a:r>
          </a:p>
        </p:txBody>
      </p:sp>
      <p:sp>
        <p:nvSpPr>
          <p:cNvPr id="9" name="Text Box 2"/>
          <p:cNvSpPr txBox="1">
            <a:spLocks noChangeArrowheads="1"/>
          </p:cNvSpPr>
          <p:nvPr/>
        </p:nvSpPr>
        <p:spPr bwMode="auto">
          <a:xfrm>
            <a:off x="6295581" y="547561"/>
            <a:ext cx="2917262" cy="1877587"/>
          </a:xfrm>
          <a:prstGeom prst="rect">
            <a:avLst/>
          </a:prstGeom>
          <a:solidFill>
            <a:schemeClr val="accent6">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rPr>
              <a:t>Science</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endParaRPr>
          </a:p>
          <a:p>
            <a:pPr lvl="0" eaLnBrk="0" fontAlgn="base" hangingPunct="0">
              <a:spcBef>
                <a:spcPct val="0"/>
              </a:spcBef>
              <a:spcAft>
                <a:spcPct val="0"/>
              </a:spcAft>
            </a:pPr>
            <a:r>
              <a:rPr lang="en-GB" sz="1050" dirty="0">
                <a:hlinkClick r:id="rId4"/>
              </a:rPr>
              <a:t>https://www.bbc.co.uk/bitesize/clips/ztfnvcw</a:t>
            </a:r>
            <a:endParaRPr lang="en-GB" sz="1050" dirty="0"/>
          </a:p>
          <a:p>
            <a:pPr lvl="0" eaLnBrk="0" fontAlgn="base" hangingPunct="0">
              <a:spcBef>
                <a:spcPct val="0"/>
              </a:spcBef>
              <a:spcAft>
                <a:spcPct val="0"/>
              </a:spcAft>
            </a:pPr>
            <a:r>
              <a:rPr lang="en-GB" sz="1050" dirty="0">
                <a:hlinkClick r:id="rId5"/>
              </a:rPr>
              <a:t>https://www.bbc.co.uk/bitesize/clips/zmj8q6f</a:t>
            </a:r>
            <a:endParaRPr lang="en-GB" sz="1050" dirty="0"/>
          </a:p>
          <a:p>
            <a:pPr lvl="0" eaLnBrk="0" fontAlgn="base" hangingPunct="0">
              <a:spcBef>
                <a:spcPct val="0"/>
              </a:spcBef>
              <a:spcAft>
                <a:spcPct val="0"/>
              </a:spcAft>
            </a:pPr>
            <a:endParaRPr lang="en-GB" altLang="en-US" sz="1050" b="1" u="sng" dirty="0">
              <a:solidFill>
                <a:srgbClr val="000000"/>
              </a:solidFill>
            </a:endParaRPr>
          </a:p>
          <a:p>
            <a:pPr lvl="0" eaLnBrk="0" fontAlgn="base" hangingPunct="0">
              <a:spcBef>
                <a:spcPct val="0"/>
              </a:spcBef>
              <a:spcAft>
                <a:spcPct val="0"/>
              </a:spcAft>
            </a:pPr>
            <a:r>
              <a:rPr lang="en-GB" altLang="en-US" sz="1100" dirty="0">
                <a:solidFill>
                  <a:srgbClr val="000000"/>
                </a:solidFill>
              </a:rPr>
              <a:t>Watch these websites, afterwards have a look for the science document on the school website. This has lots of games about skeletons and a chance to make a skeleton puppet. </a:t>
            </a:r>
          </a:p>
        </p:txBody>
      </p:sp>
      <p:sp>
        <p:nvSpPr>
          <p:cNvPr id="12" name="Text Box 2"/>
          <p:cNvSpPr txBox="1">
            <a:spLocks noChangeArrowheads="1"/>
          </p:cNvSpPr>
          <p:nvPr/>
        </p:nvSpPr>
        <p:spPr bwMode="auto">
          <a:xfrm>
            <a:off x="3391403" y="3807946"/>
            <a:ext cx="1890016" cy="3050054"/>
          </a:xfrm>
          <a:prstGeom prst="rect">
            <a:avLst/>
          </a:prstGeom>
          <a:solidFill>
            <a:srgbClr val="FBAC9F"/>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Art and D.T.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dirty="0">
                <a:solidFill>
                  <a:srgbClr val="000000"/>
                </a:solidFill>
                <a:latin typeface="Comic Sans MS" panose="030F0702030302020204" pitchFamily="66" charset="0"/>
              </a:rPr>
              <a:t>What do villains eat for breakfast?</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dirty="0">
                <a:solidFill>
                  <a:srgbClr val="000000"/>
                </a:solidFill>
                <a:latin typeface="Comic Sans MS" panose="030F0702030302020204" pitchFamily="66" charset="0"/>
              </a:rPr>
              <a:t>Have a careful think, I can’t imagine the Joker eating Shredded Wheat, perhaps Evil Coco Pops? Your task is to design a breakfast for a Super Villain. Design the front of the box and think of the ingredients could you invent some interesting things to include?</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sp>
        <p:nvSpPr>
          <p:cNvPr id="13" name="Text Box 2"/>
          <p:cNvSpPr txBox="1">
            <a:spLocks noChangeArrowheads="1"/>
          </p:cNvSpPr>
          <p:nvPr/>
        </p:nvSpPr>
        <p:spPr bwMode="auto">
          <a:xfrm>
            <a:off x="5335697" y="3807946"/>
            <a:ext cx="2025802" cy="3050054"/>
          </a:xfrm>
          <a:prstGeom prst="rect">
            <a:avLst/>
          </a:prstGeom>
          <a:solidFill>
            <a:schemeClr val="accent1">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PE</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It is important to aim for at least 2 hours a week of sustained physical activity. </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Use this website </a:t>
            </a:r>
            <a:r>
              <a:rPr lang="en-GB" sz="1050" dirty="0">
                <a:hlinkClick r:id="rId6"/>
              </a:rPr>
              <a:t>https://www.youtube.com/watch?v=K6r99N3kXME</a:t>
            </a: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pic>
        <p:nvPicPr>
          <p:cNvPr id="14" name="Picture 6" descr="Image result for cub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71320" y="3807946"/>
            <a:ext cx="424543" cy="38208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8" cstate="print"/>
          <a:stretch>
            <a:fillRect/>
          </a:stretch>
        </p:blipFill>
        <p:spPr>
          <a:xfrm>
            <a:off x="64987" y="3863741"/>
            <a:ext cx="384446" cy="303146"/>
          </a:xfrm>
          <a:prstGeom prst="rect">
            <a:avLst/>
          </a:prstGeom>
        </p:spPr>
      </p:pic>
      <p:pic>
        <p:nvPicPr>
          <p:cNvPr id="18" name="Picture 17"/>
          <p:cNvPicPr>
            <a:picLocks noChangeAspect="1"/>
          </p:cNvPicPr>
          <p:nvPr/>
        </p:nvPicPr>
        <p:blipFill>
          <a:blip r:embed="rId9" cstate="print"/>
          <a:stretch>
            <a:fillRect/>
          </a:stretch>
        </p:blipFill>
        <p:spPr>
          <a:xfrm>
            <a:off x="5390881" y="3847134"/>
            <a:ext cx="461277" cy="427613"/>
          </a:xfrm>
          <a:prstGeom prst="rect">
            <a:avLst/>
          </a:prstGeom>
        </p:spPr>
      </p:pic>
      <p:pic>
        <p:nvPicPr>
          <p:cNvPr id="20" name="Picture 19"/>
          <p:cNvPicPr>
            <a:picLocks noChangeAspect="1"/>
          </p:cNvPicPr>
          <p:nvPr/>
        </p:nvPicPr>
        <p:blipFill>
          <a:blip r:embed="rId10" cstate="print"/>
          <a:stretch>
            <a:fillRect/>
          </a:stretch>
        </p:blipFill>
        <p:spPr>
          <a:xfrm>
            <a:off x="6846637" y="3864909"/>
            <a:ext cx="412131" cy="421413"/>
          </a:xfrm>
          <a:prstGeom prst="rect">
            <a:avLst/>
          </a:prstGeom>
        </p:spPr>
      </p:pic>
      <p:sp>
        <p:nvSpPr>
          <p:cNvPr id="24" name="Text Box 2"/>
          <p:cNvSpPr txBox="1">
            <a:spLocks noChangeArrowheads="1"/>
          </p:cNvSpPr>
          <p:nvPr/>
        </p:nvSpPr>
        <p:spPr bwMode="auto">
          <a:xfrm>
            <a:off x="9264377" y="547561"/>
            <a:ext cx="2926313" cy="5158758"/>
          </a:xfrm>
          <a:prstGeom prst="rect">
            <a:avLst/>
          </a:prstGeom>
          <a:solidFill>
            <a:schemeClr val="accent2">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800" b="1" u="sng" dirty="0">
              <a:solidFill>
                <a:srgbClr val="000000"/>
              </a:solidFill>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900" b="1" u="sng" dirty="0">
                <a:solidFill>
                  <a:srgbClr val="000000"/>
                </a:solidFill>
              </a:rPr>
              <a:t>History week 1</a:t>
            </a:r>
          </a:p>
          <a:p>
            <a:pPr lvl="0" eaLnBrk="0" fontAlgn="base" hangingPunct="0">
              <a:spcBef>
                <a:spcPct val="0"/>
              </a:spcBef>
              <a:spcAft>
                <a:spcPct val="0"/>
              </a:spcAft>
            </a:pPr>
            <a:r>
              <a:rPr lang="en-US" altLang="en-US" sz="900" dirty="0">
                <a:solidFill>
                  <a:srgbClr val="000000"/>
                </a:solidFill>
                <a:latin typeface="Comic Sans MS" panose="030F0702030302020204" pitchFamily="66" charset="0"/>
              </a:rPr>
              <a:t>We have studied Ancient Egypt and usually I stop teaching this subject when Alexander the Great invaded. </a:t>
            </a:r>
          </a:p>
          <a:p>
            <a:pPr lvl="0" eaLnBrk="0" fontAlgn="base" hangingPunct="0">
              <a:spcBef>
                <a:spcPct val="0"/>
              </a:spcBef>
              <a:spcAft>
                <a:spcPct val="0"/>
              </a:spcAft>
            </a:pPr>
            <a:r>
              <a:rPr lang="en-US" altLang="en-US" sz="900" dirty="0">
                <a:solidFill>
                  <a:srgbClr val="000000"/>
                </a:solidFill>
                <a:latin typeface="Comic Sans MS" panose="030F0702030302020204" pitchFamily="66" charset="0"/>
              </a:rPr>
              <a:t>It is then I teach all about the Ancient Greeks starting with Alexander the Great!</a:t>
            </a:r>
          </a:p>
          <a:p>
            <a:pPr lvl="0" eaLnBrk="0" fontAlgn="base" hangingPunct="0">
              <a:spcBef>
                <a:spcPct val="0"/>
              </a:spcBef>
              <a:spcAft>
                <a:spcPct val="0"/>
              </a:spcAft>
            </a:pPr>
            <a:r>
              <a:rPr lang="en-US" altLang="en-US" sz="900" dirty="0">
                <a:solidFill>
                  <a:srgbClr val="000000"/>
                </a:solidFill>
                <a:latin typeface="Comic Sans MS" panose="030F0702030302020204" pitchFamily="66" charset="0"/>
              </a:rPr>
              <a:t>I have attached a weblink below and a further link all about Alexander the Great. </a:t>
            </a:r>
          </a:p>
          <a:p>
            <a:pPr lvl="0" eaLnBrk="0" fontAlgn="base" hangingPunct="0">
              <a:spcBef>
                <a:spcPct val="0"/>
              </a:spcBef>
              <a:spcAft>
                <a:spcPct val="0"/>
              </a:spcAft>
            </a:pPr>
            <a:r>
              <a:rPr lang="en-US" altLang="en-US" sz="900" dirty="0">
                <a:solidFill>
                  <a:srgbClr val="000000"/>
                </a:solidFill>
                <a:latin typeface="Comic Sans MS" panose="030F0702030302020204" pitchFamily="66" charset="0"/>
              </a:rPr>
              <a:t>You will have to cut and paste this link into your web browser              </a:t>
            </a:r>
          </a:p>
          <a:p>
            <a:pPr lvl="0" eaLnBrk="0" fontAlgn="base" hangingPunct="0">
              <a:spcBef>
                <a:spcPct val="0"/>
              </a:spcBef>
              <a:spcAft>
                <a:spcPct val="0"/>
              </a:spcAft>
            </a:pPr>
            <a:r>
              <a:rPr lang="en-US" altLang="en-US" sz="900" dirty="0">
                <a:solidFill>
                  <a:srgbClr val="000000"/>
                </a:solidFill>
                <a:latin typeface="Comic Sans MS" panose="030F0702030302020204" pitchFamily="66" charset="0"/>
                <a:hlinkClick r:id="rId11"/>
              </a:rPr>
              <a:t>https://www.livius.org/articles/person/alexander-the-great/alexander-3.3-arrians-sources/</a:t>
            </a:r>
            <a:endParaRPr lang="en-US" altLang="en-US" sz="900" dirty="0">
              <a:solidFill>
                <a:srgbClr val="000000"/>
              </a:solidFill>
              <a:latin typeface="Comic Sans MS" panose="030F0702030302020204" pitchFamily="66" charset="0"/>
            </a:endParaRPr>
          </a:p>
          <a:p>
            <a:pPr lvl="0" eaLnBrk="0" fontAlgn="base" hangingPunct="0">
              <a:spcBef>
                <a:spcPct val="0"/>
              </a:spcBef>
              <a:spcAft>
                <a:spcPct val="0"/>
              </a:spcAft>
            </a:pPr>
            <a:endParaRPr lang="en-US" altLang="en-US" sz="900" dirty="0">
              <a:solidFill>
                <a:srgbClr val="000000"/>
              </a:solidFill>
              <a:latin typeface="Comic Sans MS" panose="030F0702030302020204" pitchFamily="66" charset="0"/>
            </a:endParaRPr>
          </a:p>
          <a:p>
            <a:r>
              <a:rPr lang="en-US" sz="900" b="1" dirty="0">
                <a:latin typeface="Comic Sans MS" panose="030F0702030302020204" pitchFamily="66" charset="0"/>
              </a:rPr>
              <a:t>To research more about the main people around Alexander the Great.</a:t>
            </a:r>
          </a:p>
          <a:p>
            <a:r>
              <a:rPr lang="en-US" sz="900" dirty="0">
                <a:latin typeface="Comic Sans MS" panose="030F0702030302020204" pitchFamily="66" charset="0"/>
              </a:rPr>
              <a:t>The aim of this lesson is to research the different people around Alexander the Great. </a:t>
            </a:r>
          </a:p>
          <a:p>
            <a:r>
              <a:rPr lang="en-US" sz="900" dirty="0">
                <a:latin typeface="Comic Sans MS" panose="030F0702030302020204" pitchFamily="66" charset="0"/>
              </a:rPr>
              <a:t>As a leader he had lots of generals and advisors, so I feel there are too many for us to learn about as a result I want you to choose two! </a:t>
            </a:r>
          </a:p>
          <a:p>
            <a:r>
              <a:rPr lang="en-US" sz="900" dirty="0">
                <a:latin typeface="Comic Sans MS" panose="030F0702030302020204" pitchFamily="66" charset="0"/>
              </a:rPr>
              <a:t>Once you have done that I want you create a Top Trumps card for each of the historical characters. When designing the card click on the image below for ideas. Think about their skills. </a:t>
            </a:r>
          </a:p>
          <a:p>
            <a:r>
              <a:rPr lang="en-US" sz="900" dirty="0">
                <a:latin typeface="Comic Sans MS" panose="030F0702030302020204" pitchFamily="66" charset="0"/>
              </a:rPr>
              <a:t>Are they intelligent, sneaky, cunning, amazing in battle? </a:t>
            </a:r>
          </a:p>
          <a:p>
            <a:r>
              <a:rPr lang="en-US" sz="900" dirty="0">
                <a:latin typeface="Comic Sans MS" panose="030F0702030302020204" pitchFamily="66" charset="0"/>
              </a:rPr>
              <a:t>What rating would you give them out of 100? Think about how you will draw the image. It will need to be carefully designed and then </a:t>
            </a:r>
            <a:r>
              <a:rPr lang="en-US" sz="900" dirty="0" err="1">
                <a:latin typeface="Comic Sans MS" panose="030F0702030302020204" pitchFamily="66" charset="0"/>
              </a:rPr>
              <a:t>coloured</a:t>
            </a:r>
            <a:r>
              <a:rPr lang="en-US" sz="900" dirty="0">
                <a:latin typeface="Comic Sans MS" panose="030F0702030302020204" pitchFamily="66" charset="0"/>
              </a:rPr>
              <a:t> in using the shading skills I taught you class. Also think about the size! A4 is a bit big but if you had an A4 sheet and fold it in half twice, you should get 4 equally sized shapes. </a:t>
            </a:r>
          </a:p>
          <a:p>
            <a:r>
              <a:rPr lang="en-GB" sz="1000" dirty="0">
                <a:hlinkClick r:id="rId12"/>
              </a:rPr>
              <a:t>http://www.pothos.org/content/index83d9.html?page=the-main-characters</a:t>
            </a:r>
            <a:endParaRPr lang="en-GB" altLang="en-US" sz="100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00" b="1"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00" b="1" u="sng" dirty="0">
              <a:solidFill>
                <a:srgbClr val="000000"/>
              </a:solidFill>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p:txBody>
      </p:sp>
      <p:sp>
        <p:nvSpPr>
          <p:cNvPr id="27" name="Text Box 2"/>
          <p:cNvSpPr txBox="1">
            <a:spLocks noChangeArrowheads="1"/>
          </p:cNvSpPr>
          <p:nvPr/>
        </p:nvSpPr>
        <p:spPr bwMode="auto">
          <a:xfrm>
            <a:off x="7396223" y="3807946"/>
            <a:ext cx="1828800" cy="3050054"/>
          </a:xfrm>
          <a:prstGeom prst="rect">
            <a:avLst/>
          </a:prstGeom>
          <a:solidFill>
            <a:schemeClr val="accent4">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a:solidFill>
                  <a:srgbClr val="000000"/>
                </a:solidFill>
              </a:rPr>
              <a:t>Reading</a:t>
            </a:r>
            <a:r>
              <a:rPr lang="en-GB" altLang="en-US" sz="1050" dirty="0">
                <a:solidFill>
                  <a:srgbClr val="000000"/>
                </a:solidFill>
              </a:rPr>
              <a:t>: Read every day for 10 minutes. See the separate list for ideas. </a:t>
            </a:r>
          </a:p>
          <a:p>
            <a:pPr eaLnBrk="0" fontAlgn="base" hangingPunct="0">
              <a:spcBef>
                <a:spcPct val="0"/>
              </a:spcBef>
              <a:spcAft>
                <a:spcPct val="0"/>
              </a:spcAft>
            </a:pPr>
            <a:r>
              <a:rPr lang="en-GB" altLang="en-US" sz="1050" b="1" dirty="0">
                <a:solidFill>
                  <a:srgbClr val="000000"/>
                </a:solidFill>
              </a:rPr>
              <a:t>Spelling: </a:t>
            </a:r>
            <a:r>
              <a:rPr lang="en-GB" altLang="en-US" sz="1050" dirty="0">
                <a:solidFill>
                  <a:srgbClr val="000000"/>
                </a:solidFill>
              </a:rPr>
              <a:t>Look at the Year 3 and 4 spelling list. Take 10 spellings a week and follow these steps every day. 1. Learn the word and spell it out aloud. 2. Write the word correctly. 3. Practice the word with your neatest handwriting 3 times. Then on Friday have a spelling test.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p:txBody>
      </p:sp>
      <p:sp>
        <p:nvSpPr>
          <p:cNvPr id="29" name="Text Box 2"/>
          <p:cNvSpPr txBox="1">
            <a:spLocks noChangeArrowheads="1"/>
          </p:cNvSpPr>
          <p:nvPr/>
        </p:nvSpPr>
        <p:spPr bwMode="auto">
          <a:xfrm>
            <a:off x="9282897" y="5798917"/>
            <a:ext cx="2909104" cy="1056296"/>
          </a:xfrm>
          <a:prstGeom prst="rect">
            <a:avLst/>
          </a:prstGeom>
          <a:solidFill>
            <a:schemeClr val="accent5">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Use this fun website to revise topics you have visited this year in French.  </a:t>
            </a:r>
          </a:p>
          <a:p>
            <a:pPr lvl="0" algn="ctr" eaLnBrk="0" fontAlgn="base" hangingPunct="0">
              <a:spcBef>
                <a:spcPct val="0"/>
              </a:spcBef>
              <a:spcAft>
                <a:spcPct val="0"/>
              </a:spcAft>
            </a:pPr>
            <a:r>
              <a:rPr lang="en-GB" sz="1050" dirty="0">
                <a:latin typeface="Comic Sans MS" panose="030F0702030302020204" pitchFamily="66" charset="0"/>
                <a:hlinkClick r:id="rId13"/>
              </a:rPr>
              <a:t>https://www.french-games.net/</a:t>
            </a:r>
            <a:r>
              <a:rPr lang="en-GB" sz="1050" dirty="0">
                <a:latin typeface="Comic Sans MS" panose="030F0702030302020204" pitchFamily="66" charset="0"/>
              </a:rPr>
              <a:t> </a:t>
            </a:r>
          </a:p>
        </p:txBody>
      </p:sp>
      <p:graphicFrame>
        <p:nvGraphicFramePr>
          <p:cNvPr id="2" name="Table 1">
            <a:extLst>
              <a:ext uri="{FF2B5EF4-FFF2-40B4-BE49-F238E27FC236}">
                <a16:creationId xmlns:a16="http://schemas.microsoft.com/office/drawing/2014/main" id="{E1334CDE-53B8-40EF-97C3-859ECED94C40}"/>
              </a:ext>
            </a:extLst>
          </p:cNvPr>
          <p:cNvGraphicFramePr>
            <a:graphicFrameLocks noGrp="1"/>
          </p:cNvGraphicFramePr>
          <p:nvPr>
            <p:extLst>
              <p:ext uri="{D42A27DB-BD31-4B8C-83A1-F6EECF244321}">
                <p14:modId xmlns:p14="http://schemas.microsoft.com/office/powerpoint/2010/main" val="2999612710"/>
              </p:ext>
            </p:extLst>
          </p:nvPr>
        </p:nvGraphicFramePr>
        <p:xfrm>
          <a:off x="6294783" y="2477400"/>
          <a:ext cx="2849217" cy="1278296"/>
        </p:xfrm>
        <a:graphic>
          <a:graphicData uri="http://schemas.openxmlformats.org/drawingml/2006/table">
            <a:tbl>
              <a:tblPr/>
              <a:tblGrid>
                <a:gridCol w="2849217">
                  <a:extLst>
                    <a:ext uri="{9D8B030D-6E8A-4147-A177-3AD203B41FA5}">
                      <a16:colId xmlns:a16="http://schemas.microsoft.com/office/drawing/2014/main" val="3670481550"/>
                    </a:ext>
                  </a:extLst>
                </a:gridCol>
              </a:tblGrid>
              <a:tr h="1278296">
                <a:tc>
                  <a:txBody>
                    <a:bodyPr/>
                    <a:lstStyle/>
                    <a:p>
                      <a:r>
                        <a:rPr lang="en-GB" dirty="0"/>
                        <a:t>Take a look at Purple Mash. There are lots of activities on that site in the To Do section.</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517481639"/>
                  </a:ext>
                </a:extLst>
              </a:tr>
            </a:tbl>
          </a:graphicData>
        </a:graphic>
      </p:graphicFrame>
    </p:spTree>
    <p:extLst>
      <p:ext uri="{BB962C8B-B14F-4D97-AF65-F5344CB8AC3E}">
        <p14:creationId xmlns:p14="http://schemas.microsoft.com/office/powerpoint/2010/main" val="155729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1946</TotalTime>
  <Words>951</Words>
  <Application>Microsoft Office PowerPoint</Application>
  <PresentationFormat>Widescreen</PresentationFormat>
  <Paragraphs>80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Willesborough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Hollamby</dc:creator>
  <cp:lastModifiedBy>bigglesct157@gmail.com</cp:lastModifiedBy>
  <cp:revision>57</cp:revision>
  <cp:lastPrinted>2020-03-13T13:38:16Z</cp:lastPrinted>
  <dcterms:created xsi:type="dcterms:W3CDTF">2020-03-12T11:22:30Z</dcterms:created>
  <dcterms:modified xsi:type="dcterms:W3CDTF">2020-06-05T12:15:04Z</dcterms:modified>
</cp:coreProperties>
</file>