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AC9F"/>
    <a:srgbClr val="FECA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959" autoAdjust="0"/>
    <p:restoredTop sz="94660"/>
  </p:normalViewPr>
  <p:slideViewPr>
    <p:cSldViewPr snapToGrid="0">
      <p:cViewPr>
        <p:scale>
          <a:sx n="66" d="100"/>
          <a:sy n="66" d="100"/>
        </p:scale>
        <p:origin x="1290" y="19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E1593BB-7F77-45E6-B85E-D475094F4E85}" type="datetimeFigureOut">
              <a:rPr lang="en-GB" smtClean="0"/>
              <a:pPr/>
              <a:t>15/05/2020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4229751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1593BB-7F77-45E6-B85E-D475094F4E85}" type="datetimeFigureOut">
              <a:rPr lang="en-GB" smtClean="0"/>
              <a:pPr/>
              <a:t>15/05/2020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2915022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1593BB-7F77-45E6-B85E-D475094F4E85}" type="datetimeFigureOut">
              <a:rPr lang="en-GB" smtClean="0"/>
              <a:pPr/>
              <a:t>15/05/2020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181617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1593BB-7F77-45E6-B85E-D475094F4E85}" type="datetimeFigureOut">
              <a:rPr lang="en-GB" smtClean="0"/>
              <a:pPr/>
              <a:t>15/05/2020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2927170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1593BB-7F77-45E6-B85E-D475094F4E85}" type="datetimeFigureOut">
              <a:rPr lang="en-GB" smtClean="0"/>
              <a:pPr/>
              <a:t>15/05/2020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3360559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E1593BB-7F77-45E6-B85E-D475094F4E85}" type="datetimeFigureOut">
              <a:rPr lang="en-GB" smtClean="0"/>
              <a:pPr/>
              <a:t>15/05/2020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4066573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E1593BB-7F77-45E6-B85E-D475094F4E85}" type="datetimeFigureOut">
              <a:rPr lang="en-GB" smtClean="0"/>
              <a:pPr/>
              <a:t>15/05/2020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3434460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E1593BB-7F77-45E6-B85E-D475094F4E85}" type="datetimeFigureOut">
              <a:rPr lang="en-GB" smtClean="0"/>
              <a:pPr/>
              <a:t>15/05/2020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2637249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1593BB-7F77-45E6-B85E-D475094F4E85}" type="datetimeFigureOut">
              <a:rPr lang="en-GB" smtClean="0"/>
              <a:pPr/>
              <a:t>15/05/2020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1027306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1593BB-7F77-45E6-B85E-D475094F4E85}" type="datetimeFigureOut">
              <a:rPr lang="en-GB" smtClean="0"/>
              <a:pPr/>
              <a:t>15/05/2020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2173383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1593BB-7F77-45E6-B85E-D475094F4E85}" type="datetimeFigureOut">
              <a:rPr lang="en-GB" smtClean="0"/>
              <a:pPr/>
              <a:t>15/05/2020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1576105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1593BB-7F77-45E6-B85E-D475094F4E85}" type="datetimeFigureOut">
              <a:rPr lang="en-GB" smtClean="0"/>
              <a:pPr/>
              <a:t>15/05/2020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1C8E4-D68C-4A90-839D-EE64E31B9E9D}" type="slidenum">
              <a:rPr lang="en-GB" smtClean="0"/>
              <a:pPr/>
              <a:t>‹#›</a:t>
            </a:fld>
            <a:endParaRPr lang="en-GB"/>
          </a:p>
        </p:txBody>
      </p:sp>
    </p:spTree>
    <p:extLst>
      <p:ext uri="{BB962C8B-B14F-4D97-AF65-F5344CB8AC3E}">
        <p14:creationId xmlns:p14="http://schemas.microsoft.com/office/powerpoint/2010/main" val="662099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whiterosemaths.com/homelearning/year-3/" TargetMode="External"/><Relationship Id="rId7" Type="http://schemas.openxmlformats.org/officeDocument/2006/relationships/image" Target="../media/image1.png"/><Relationship Id="rId2" Type="http://schemas.openxmlformats.org/officeDocument/2006/relationships/hyperlink" Target="https://www.lib.umich.edu/papyrus_making/lg_gardens.html" TargetMode="External"/><Relationship Id="rId1" Type="http://schemas.openxmlformats.org/officeDocument/2006/relationships/slideLayout" Target="../slideLayouts/slideLayout1.xml"/><Relationship Id="rId6" Type="http://schemas.openxmlformats.org/officeDocument/2006/relationships/hyperlink" Target="https://www.youtube.com/watch?v=K6r99N3kXME" TargetMode="External"/><Relationship Id="rId11" Type="http://schemas.openxmlformats.org/officeDocument/2006/relationships/hyperlink" Target="https://www.french-games.net/" TargetMode="External"/><Relationship Id="rId5" Type="http://schemas.openxmlformats.org/officeDocument/2006/relationships/hyperlink" Target="https://www.bbc.co.uk/teach/class-clips-video/food-chains-and-food-webs-in-animals/zn7g92p" TargetMode="External"/><Relationship Id="rId10" Type="http://schemas.openxmlformats.org/officeDocument/2006/relationships/image" Target="../media/image4.png"/><Relationship Id="rId4" Type="http://schemas.openxmlformats.org/officeDocument/2006/relationships/hyperlink" Target="https://www.bbc.com/bitesize/articles/zwbtxsg" TargetMode="Externa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0" y="554218"/>
            <a:ext cx="5335698" cy="3201477"/>
          </a:xfrm>
          <a:prstGeom prst="rect">
            <a:avLst/>
          </a:prstGeom>
          <a:solidFill>
            <a:schemeClr val="accent4">
              <a:lumMod val="20000"/>
              <a:lumOff val="8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100" b="1" i="0" u="sng" strike="noStrike" cap="none" normalizeH="0" baseline="0" dirty="0">
                <a:ln>
                  <a:noFill/>
                </a:ln>
                <a:solidFill>
                  <a:srgbClr val="000000"/>
                </a:solidFill>
                <a:effectLst/>
                <a:latin typeface="Comic Sans MS" panose="030F0702030302020204" pitchFamily="66" charset="0"/>
              </a:rPr>
              <a:t>English</a:t>
            </a:r>
          </a:p>
          <a:p>
            <a:pPr lvl="0" eaLnBrk="0" fontAlgn="base" hangingPunct="0">
              <a:spcBef>
                <a:spcPct val="0"/>
              </a:spcBef>
              <a:spcAft>
                <a:spcPct val="0"/>
              </a:spcAft>
            </a:pPr>
            <a:r>
              <a:rPr kumimoji="0" lang="en-GB" altLang="en-US" sz="1000" b="1" i="0" u="none" strike="noStrike" cap="none" normalizeH="0" baseline="0" dirty="0">
                <a:ln>
                  <a:noFill/>
                </a:ln>
                <a:solidFill>
                  <a:srgbClr val="000000"/>
                </a:solidFill>
                <a:effectLst/>
                <a:latin typeface="Comic Sans MS" panose="030F0702030302020204" pitchFamily="66" charset="0"/>
              </a:rPr>
              <a:t>Writing</a:t>
            </a:r>
            <a:r>
              <a:rPr kumimoji="0" lang="en-GB" altLang="en-US" sz="1000" i="0" u="none" strike="noStrike" cap="none" normalizeH="0" baseline="0" dirty="0">
                <a:ln>
                  <a:noFill/>
                </a:ln>
                <a:solidFill>
                  <a:srgbClr val="000000"/>
                </a:solidFill>
                <a:effectLst/>
                <a:latin typeface="Comic Sans MS" panose="030F0702030302020204" pitchFamily="66" charset="0"/>
              </a:rPr>
              <a:t>: Your writing task this time is to write a set of instructions on how to make papyrus. I have posted some documents which will give sentence starts and connective ideas for this style of writing.</a:t>
            </a:r>
          </a:p>
          <a:p>
            <a:pPr lvl="0" eaLnBrk="0" fontAlgn="base" hangingPunct="0">
              <a:spcBef>
                <a:spcPct val="0"/>
              </a:spcBef>
              <a:spcAft>
                <a:spcPct val="0"/>
              </a:spcAft>
            </a:pPr>
            <a:r>
              <a:rPr lang="en-GB" altLang="en-US" sz="1000" dirty="0">
                <a:solidFill>
                  <a:srgbClr val="000000"/>
                </a:solidFill>
                <a:latin typeface="Comic Sans MS" panose="030F0702030302020204" pitchFamily="66" charset="0"/>
              </a:rPr>
              <a:t> Stage 1 Research the topic. Use the weblinks I have posted on the History document. The first weblink is the best.</a:t>
            </a:r>
          </a:p>
          <a:p>
            <a:pPr lvl="0" eaLnBrk="0" fontAlgn="base" hangingPunct="0">
              <a:spcBef>
                <a:spcPct val="0"/>
              </a:spcBef>
              <a:spcAft>
                <a:spcPct val="0"/>
              </a:spcAft>
            </a:pPr>
            <a:r>
              <a:rPr kumimoji="0" lang="en-GB" altLang="en-US" sz="1000" i="0" u="none" strike="noStrike" cap="none" normalizeH="0" baseline="0" dirty="0">
                <a:ln>
                  <a:noFill/>
                </a:ln>
                <a:solidFill>
                  <a:srgbClr val="000000"/>
                </a:solidFill>
                <a:effectLst/>
                <a:latin typeface="Comic Sans MS" panose="030F0702030302020204" pitchFamily="66" charset="0"/>
              </a:rPr>
              <a:t>Stage 2 Write the introduction. Explain what the aim is i.e. This is a set of instructions to tell you how to…. </a:t>
            </a:r>
            <a:r>
              <a:rPr lang="en-GB" altLang="en-US" sz="1000" dirty="0">
                <a:solidFill>
                  <a:srgbClr val="000000"/>
                </a:solidFill>
                <a:latin typeface="Comic Sans MS" panose="030F0702030302020204" pitchFamily="66" charset="0"/>
              </a:rPr>
              <a:t>Think of a title for the instructions maybe use alliteration such as perfect papyrus.</a:t>
            </a:r>
          </a:p>
          <a:p>
            <a:pPr lvl="0" eaLnBrk="0" fontAlgn="base" hangingPunct="0">
              <a:spcBef>
                <a:spcPct val="0"/>
              </a:spcBef>
              <a:spcAft>
                <a:spcPct val="0"/>
              </a:spcAft>
            </a:pPr>
            <a:r>
              <a:rPr kumimoji="0" lang="en-GB" altLang="en-US" sz="1000" i="0" u="none" strike="noStrike" cap="none" normalizeH="0" baseline="0" dirty="0">
                <a:ln>
                  <a:noFill/>
                </a:ln>
                <a:solidFill>
                  <a:srgbClr val="000000"/>
                </a:solidFill>
                <a:effectLst/>
                <a:latin typeface="Comic Sans MS" panose="030F0702030302020204" pitchFamily="66" charset="0"/>
              </a:rPr>
              <a:t>Stage 3 </a:t>
            </a:r>
            <a:r>
              <a:rPr lang="en-GB" altLang="en-US" sz="1000" dirty="0">
                <a:solidFill>
                  <a:srgbClr val="000000"/>
                </a:solidFill>
                <a:latin typeface="Comic Sans MS" panose="030F0702030302020204" pitchFamily="66" charset="0"/>
              </a:rPr>
              <a:t>Y</a:t>
            </a:r>
            <a:r>
              <a:rPr kumimoji="0" lang="en-GB" altLang="en-US" sz="1000" i="0" u="none" strike="noStrike" cap="none" normalizeH="0" baseline="0" dirty="0">
                <a:ln>
                  <a:noFill/>
                </a:ln>
                <a:solidFill>
                  <a:srgbClr val="000000"/>
                </a:solidFill>
                <a:effectLst/>
                <a:latin typeface="Comic Sans MS" panose="030F0702030302020204" pitchFamily="66" charset="0"/>
              </a:rPr>
              <a:t>ou need to list all the items which are required </a:t>
            </a:r>
            <a:r>
              <a:rPr lang="en-GB" altLang="en-US" sz="1000" dirty="0">
                <a:solidFill>
                  <a:srgbClr val="000000"/>
                </a:solidFill>
                <a:latin typeface="Comic Sans MS" panose="030F0702030302020204" pitchFamily="66" charset="0"/>
              </a:rPr>
              <a:t>to make papyrus, list the quantities needed including any weights or measures!</a:t>
            </a:r>
          </a:p>
          <a:p>
            <a:pPr lvl="0" eaLnBrk="0" fontAlgn="base" hangingPunct="0">
              <a:spcBef>
                <a:spcPct val="0"/>
              </a:spcBef>
              <a:spcAft>
                <a:spcPct val="0"/>
              </a:spcAft>
            </a:pPr>
            <a:r>
              <a:rPr kumimoji="0" lang="en-GB" altLang="en-US" sz="1000" i="0" u="none" strike="noStrike" cap="none" normalizeH="0" baseline="0" dirty="0">
                <a:ln>
                  <a:noFill/>
                </a:ln>
                <a:solidFill>
                  <a:srgbClr val="000000"/>
                </a:solidFill>
                <a:effectLst/>
                <a:latin typeface="Comic Sans MS" panose="030F0702030302020204" pitchFamily="66" charset="0"/>
              </a:rPr>
              <a:t>Stage 4. Thi</a:t>
            </a:r>
            <a:r>
              <a:rPr lang="en-GB" altLang="en-US" sz="1000" dirty="0">
                <a:solidFill>
                  <a:srgbClr val="000000"/>
                </a:solidFill>
                <a:latin typeface="Comic Sans MS" panose="030F0702030302020204" pitchFamily="66" charset="0"/>
              </a:rPr>
              <a:t>s is the lengthy bit. The children will write out what to do step by step. This website does that for you so by all means borrow ideas from them. Also the children may want to include diagrams in this part to help explain the instructions  </a:t>
            </a:r>
            <a:r>
              <a:rPr lang="en-GB" sz="1200" u="sng" dirty="0">
                <a:hlinkClick r:id="rId2"/>
              </a:rPr>
              <a:t>https://www.lib.umich.edu/papyrus_making/lg_gardens.html</a:t>
            </a:r>
            <a:r>
              <a:rPr lang="en-GB" sz="1200" dirty="0"/>
              <a:t> </a:t>
            </a:r>
          </a:p>
          <a:p>
            <a:pPr lvl="0" eaLnBrk="0" fontAlgn="base" hangingPunct="0">
              <a:spcBef>
                <a:spcPct val="0"/>
              </a:spcBef>
              <a:spcAft>
                <a:spcPct val="0"/>
              </a:spcAft>
            </a:pPr>
            <a:r>
              <a:rPr kumimoji="0" lang="en-GB" altLang="en-US" sz="1000" i="0" u="none" strike="noStrike" cap="none" normalizeH="0" baseline="0" dirty="0">
                <a:ln>
                  <a:noFill/>
                </a:ln>
                <a:solidFill>
                  <a:srgbClr val="000000"/>
                </a:solidFill>
                <a:effectLst/>
                <a:latin typeface="Comic Sans MS" panose="030F0702030302020204" pitchFamily="66" charset="0"/>
              </a:rPr>
              <a:t>Stage 5 This should simply round up the writing. Just a couple of sentences which state what the end product should look like.</a:t>
            </a:r>
          </a:p>
          <a:p>
            <a:pPr lvl="0" eaLnBrk="0" fontAlgn="base" hangingPunct="0">
              <a:spcBef>
                <a:spcPct val="0"/>
              </a:spcBef>
              <a:spcAft>
                <a:spcPct val="0"/>
              </a:spcAft>
            </a:pPr>
            <a:r>
              <a:rPr lang="en-GB" altLang="en-US" sz="1000" dirty="0">
                <a:solidFill>
                  <a:srgbClr val="000000"/>
                </a:solidFill>
                <a:latin typeface="Comic Sans MS" panose="030F0702030302020204" pitchFamily="66" charset="0"/>
              </a:rPr>
              <a:t>Final part – Write it into neat or type it up.</a:t>
            </a:r>
            <a:endParaRPr kumimoji="0" lang="en-GB" altLang="en-US" sz="1000" i="0" u="none" strike="noStrike" cap="none" normalizeH="0" baseline="0" dirty="0">
              <a:ln>
                <a:noFill/>
              </a:ln>
              <a:solidFill>
                <a:srgbClr val="000000"/>
              </a:solidFill>
              <a:effectLst/>
              <a:latin typeface="Comic Sans MS" panose="030F0702030302020204" pitchFamily="66" charset="0"/>
            </a:endParaRPr>
          </a:p>
        </p:txBody>
      </p:sp>
      <p:sp>
        <p:nvSpPr>
          <p:cNvPr id="5" name="Text Box 2"/>
          <p:cNvSpPr txBox="1">
            <a:spLocks noChangeArrowheads="1"/>
          </p:cNvSpPr>
          <p:nvPr/>
        </p:nvSpPr>
        <p:spPr bwMode="auto">
          <a:xfrm>
            <a:off x="1" y="3807947"/>
            <a:ext cx="3344090" cy="3050053"/>
          </a:xfrm>
          <a:prstGeom prst="rect">
            <a:avLst/>
          </a:prstGeom>
          <a:solidFill>
            <a:schemeClr val="accent1">
              <a:lumMod val="20000"/>
              <a:lumOff val="8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1" i="0" u="sng" strike="noStrike" cap="none" normalizeH="0" baseline="0" dirty="0">
                <a:ln>
                  <a:noFill/>
                </a:ln>
                <a:solidFill>
                  <a:srgbClr val="000000"/>
                </a:solidFill>
                <a:effectLst/>
                <a:latin typeface="Comic Sans MS" panose="030F0702030302020204" pitchFamily="66" charset="0"/>
              </a:rPr>
              <a:t>Maths</a:t>
            </a:r>
          </a:p>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dirty="0">
                <a:ln>
                  <a:noFill/>
                </a:ln>
                <a:solidFill>
                  <a:srgbClr val="000000"/>
                </a:solidFill>
                <a:effectLst/>
                <a:latin typeface="Comic Sans MS" panose="030F0702030302020204" pitchFamily="66" charset="0"/>
              </a:rPr>
              <a:t>Times </a:t>
            </a:r>
            <a:r>
              <a:rPr kumimoji="0" lang="en-GB" altLang="en-US" sz="1200" b="1" i="0" u="none" strike="noStrike" cap="none" normalizeH="0" baseline="0" dirty="0">
                <a:ln>
                  <a:noFill/>
                </a:ln>
                <a:solidFill>
                  <a:srgbClr val="000000"/>
                </a:solidFill>
                <a:effectLst/>
              </a:rPr>
              <a:t>Tables: </a:t>
            </a:r>
            <a:r>
              <a:rPr kumimoji="0" lang="en-GB" altLang="en-US" sz="1200" b="0" i="0" u="none" strike="noStrike" cap="none" normalizeH="0" baseline="0" dirty="0">
                <a:ln>
                  <a:noFill/>
                </a:ln>
                <a:solidFill>
                  <a:srgbClr val="000000"/>
                </a:solidFill>
                <a:effectLst/>
              </a:rPr>
              <a:t>Use Times</a:t>
            </a:r>
            <a:r>
              <a:rPr kumimoji="0" lang="en-GB" altLang="en-US" sz="1200" b="0" i="0" u="none" strike="noStrike" cap="none" normalizeH="0" dirty="0">
                <a:ln>
                  <a:noFill/>
                </a:ln>
                <a:solidFill>
                  <a:srgbClr val="000000"/>
                </a:solidFill>
                <a:effectLst/>
              </a:rPr>
              <a:t> Table </a:t>
            </a:r>
            <a:r>
              <a:rPr kumimoji="0" lang="en-GB" altLang="en-US" sz="1200" b="0" i="0" u="none" strike="noStrike" cap="none" normalizeH="0" dirty="0" err="1">
                <a:ln>
                  <a:noFill/>
                </a:ln>
                <a:solidFill>
                  <a:srgbClr val="000000"/>
                </a:solidFill>
                <a:effectLst/>
              </a:rPr>
              <a:t>Rockstars</a:t>
            </a:r>
            <a:r>
              <a:rPr kumimoji="0" lang="en-GB" altLang="en-US" sz="1200" b="0" i="0" u="none" strike="noStrike" cap="none" normalizeH="0" dirty="0">
                <a:ln>
                  <a:noFill/>
                </a:ln>
                <a:solidFill>
                  <a:srgbClr val="000000"/>
                </a:solidFill>
                <a:effectLst/>
              </a:rPr>
              <a:t> to improve your times tables knowledge. </a:t>
            </a:r>
          </a:p>
          <a:p>
            <a:pPr eaLnBrk="0" fontAlgn="base" hangingPunct="0">
              <a:spcBef>
                <a:spcPct val="0"/>
              </a:spcBef>
              <a:spcAft>
                <a:spcPct val="0"/>
              </a:spcAft>
            </a:pPr>
            <a:r>
              <a:rPr lang="en-GB" altLang="en-US" sz="1200" b="1" dirty="0">
                <a:solidFill>
                  <a:srgbClr val="000000"/>
                </a:solidFill>
              </a:rPr>
              <a:t>Arithmetic</a:t>
            </a:r>
            <a:r>
              <a:rPr lang="en-GB" altLang="en-US" sz="1200" dirty="0">
                <a:solidFill>
                  <a:srgbClr val="000000"/>
                </a:solidFill>
              </a:rPr>
              <a:t>:</a:t>
            </a:r>
          </a:p>
          <a:p>
            <a:pPr eaLnBrk="0" fontAlgn="base" hangingPunct="0">
              <a:spcBef>
                <a:spcPct val="0"/>
              </a:spcBef>
              <a:spcAft>
                <a:spcPct val="0"/>
              </a:spcAft>
            </a:pPr>
            <a:r>
              <a:rPr kumimoji="0" lang="en-GB" altLang="en-US" sz="12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I have put a few things on Purple Mash this week for a bit of a difference. So please log on and have a go </a:t>
            </a:r>
            <a:r>
              <a:rPr lang="en-GB" altLang="en-US" sz="1200" dirty="0">
                <a:solidFill>
                  <a:srgbClr val="000000"/>
                </a:solidFill>
                <a:latin typeface="Calibri" panose="020F0502020204030204" pitchFamily="34" charset="0"/>
                <a:cs typeface="Calibri" panose="020F0502020204030204" pitchFamily="34" charset="0"/>
              </a:rPr>
              <a:t>with the different games and investigations. </a:t>
            </a:r>
          </a:p>
          <a:p>
            <a:pPr eaLnBrk="0" fontAlgn="base" hangingPunct="0">
              <a:spcBef>
                <a:spcPct val="0"/>
              </a:spcBef>
              <a:spcAft>
                <a:spcPct val="0"/>
              </a:spcAft>
            </a:pPr>
            <a:r>
              <a:rPr kumimoji="0" lang="en-GB" altLang="en-US" sz="12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Please follow the White Rose for Week starting 11</a:t>
            </a:r>
            <a:r>
              <a:rPr kumimoji="0" lang="en-GB" altLang="en-US" sz="1200" b="0" i="0" u="none" strike="noStrike" cap="none" normalizeH="0" baseline="30000" dirty="0">
                <a:ln>
                  <a:noFill/>
                </a:ln>
                <a:solidFill>
                  <a:srgbClr val="000000"/>
                </a:solidFill>
                <a:effectLst/>
                <a:latin typeface="Calibri" panose="020F0502020204030204" pitchFamily="34" charset="0"/>
                <a:cs typeface="Calibri" panose="020F0502020204030204" pitchFamily="34" charset="0"/>
              </a:rPr>
              <a:t>th</a:t>
            </a:r>
            <a:r>
              <a:rPr kumimoji="0" lang="en-GB" altLang="en-US" sz="12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 May. Year 3</a:t>
            </a:r>
          </a:p>
          <a:p>
            <a:pPr eaLnBrk="0" fontAlgn="base" hangingPunct="0">
              <a:spcBef>
                <a:spcPct val="0"/>
              </a:spcBef>
              <a:spcAft>
                <a:spcPct val="0"/>
              </a:spcAft>
            </a:pPr>
            <a:r>
              <a:rPr lang="en-GB" altLang="en-US" sz="1200" dirty="0">
                <a:solidFill>
                  <a:srgbClr val="000000"/>
                </a:solidFill>
                <a:latin typeface="Calibri" panose="020F0502020204030204" pitchFamily="34" charset="0"/>
                <a:cs typeface="Calibri" panose="020F0502020204030204" pitchFamily="34" charset="0"/>
                <a:hlinkClick r:id="rId3"/>
              </a:rPr>
              <a:t>https://whiterosemaths.com/homelearning/year-3/</a:t>
            </a:r>
            <a:endParaRPr lang="en-GB" altLang="en-US" sz="1200" dirty="0">
              <a:solidFill>
                <a:srgbClr val="000000"/>
              </a:solidFill>
              <a:latin typeface="Calibri" panose="020F0502020204030204" pitchFamily="34" charset="0"/>
              <a:cs typeface="Calibri" panose="020F0502020204030204" pitchFamily="34" charset="0"/>
            </a:endParaRPr>
          </a:p>
          <a:p>
            <a:pPr eaLnBrk="0" fontAlgn="base" hangingPunct="0">
              <a:spcBef>
                <a:spcPct val="0"/>
              </a:spcBef>
              <a:spcAft>
                <a:spcPct val="0"/>
              </a:spcAft>
            </a:pPr>
            <a:r>
              <a:rPr lang="en-GB" altLang="en-US" sz="1200" dirty="0">
                <a:solidFill>
                  <a:srgbClr val="000000"/>
                </a:solidFill>
                <a:latin typeface="Calibri" panose="020F0502020204030204" pitchFamily="34" charset="0"/>
                <a:cs typeface="Calibri" panose="020F0502020204030204" pitchFamily="34" charset="0"/>
              </a:rPr>
              <a:t>Year 4</a:t>
            </a:r>
          </a:p>
          <a:p>
            <a:pPr eaLnBrk="0" fontAlgn="base" hangingPunct="0">
              <a:spcBef>
                <a:spcPct val="0"/>
              </a:spcBef>
              <a:spcAft>
                <a:spcPct val="0"/>
              </a:spcAft>
            </a:pPr>
            <a:r>
              <a:rPr lang="en-GB" altLang="en-US" sz="1200" dirty="0">
                <a:solidFill>
                  <a:srgbClr val="000000"/>
                </a:solidFill>
                <a:latin typeface="Calibri" panose="020F0502020204030204" pitchFamily="34" charset="0"/>
                <a:cs typeface="Calibri" panose="020F0502020204030204" pitchFamily="34" charset="0"/>
              </a:rPr>
              <a:t>https://whiterosemaths.com/homelearning/year-4/</a:t>
            </a:r>
            <a:endParaRPr kumimoji="0" lang="en-GB" altLang="en-US" sz="1200" b="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p:txBody>
      </p:sp>
      <p:sp>
        <p:nvSpPr>
          <p:cNvPr id="6" name="Rectangle 5"/>
          <p:cNvSpPr/>
          <p:nvPr/>
        </p:nvSpPr>
        <p:spPr>
          <a:xfrm>
            <a:off x="3071870" y="-46517"/>
            <a:ext cx="6021072" cy="646331"/>
          </a:xfrm>
          <a:prstGeom prst="rect">
            <a:avLst/>
          </a:prstGeom>
          <a:noFill/>
        </p:spPr>
        <p:txBody>
          <a:bodyPr wrap="none" lIns="91440" tIns="45720" rIns="91440" bIns="45720">
            <a:spAutoFit/>
          </a:bodyPr>
          <a:lstStyle/>
          <a:p>
            <a:pPr algn="ctr"/>
            <a:r>
              <a:rPr lang="en-US" sz="3600" b="1" cap="none" spc="300" dirty="0">
                <a:ln w="12700">
                  <a:solidFill>
                    <a:schemeClr val="accent1">
                      <a:lumMod val="50000"/>
                    </a:schemeClr>
                  </a:solidFill>
                  <a:prstDash val="solid"/>
                </a:ln>
                <a:solidFill>
                  <a:schemeClr val="bg1"/>
                </a:solidFill>
                <a:effectLst/>
              </a:rPr>
              <a:t>Year ¾ </a:t>
            </a:r>
            <a:r>
              <a:rPr lang="en-US" sz="3600" b="1" spc="300" dirty="0">
                <a:ln w="12700">
                  <a:solidFill>
                    <a:schemeClr val="accent1">
                      <a:lumMod val="50000"/>
                    </a:schemeClr>
                  </a:solidFill>
                  <a:prstDash val="solid"/>
                </a:ln>
                <a:solidFill>
                  <a:schemeClr val="bg1"/>
                </a:solidFill>
              </a:rPr>
              <a:t>The sands of time</a:t>
            </a:r>
            <a:r>
              <a:rPr lang="en-US" sz="3600" b="1" cap="none" spc="300" dirty="0">
                <a:ln w="12700">
                  <a:solidFill>
                    <a:schemeClr val="accent1">
                      <a:lumMod val="50000"/>
                    </a:schemeClr>
                  </a:solidFill>
                  <a:prstDash val="solid"/>
                </a:ln>
                <a:solidFill>
                  <a:schemeClr val="bg1"/>
                </a:solidFill>
                <a:effectLst/>
              </a:rPr>
              <a:t>.</a:t>
            </a:r>
          </a:p>
        </p:txBody>
      </p:sp>
      <p:sp>
        <p:nvSpPr>
          <p:cNvPr id="9" name="Text Box 2"/>
          <p:cNvSpPr txBox="1">
            <a:spLocks noChangeArrowheads="1"/>
          </p:cNvSpPr>
          <p:nvPr/>
        </p:nvSpPr>
        <p:spPr bwMode="auto">
          <a:xfrm>
            <a:off x="5441172" y="547560"/>
            <a:ext cx="3771671" cy="3835753"/>
          </a:xfrm>
          <a:prstGeom prst="rect">
            <a:avLst/>
          </a:prstGeom>
          <a:solidFill>
            <a:schemeClr val="accent6">
              <a:lumMod val="40000"/>
              <a:lumOff val="6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r>
              <a:rPr lang="en-GB" altLang="en-US" sz="1100" b="1" u="sng" dirty="0">
                <a:solidFill>
                  <a:srgbClr val="000000"/>
                </a:solidFill>
              </a:rPr>
              <a:t>Science</a:t>
            </a:r>
            <a:r>
              <a:rPr lang="en-GB" sz="1100" dirty="0"/>
              <a:t>  </a:t>
            </a:r>
            <a:r>
              <a:rPr lang="en-GB" sz="1100" b="1" dirty="0"/>
              <a:t>Week 1 </a:t>
            </a:r>
            <a:r>
              <a:rPr lang="en-US" sz="1100" b="1" dirty="0"/>
              <a:t>Weblinks</a:t>
            </a:r>
            <a:endParaRPr lang="en-US" sz="1100" dirty="0"/>
          </a:p>
          <a:p>
            <a:r>
              <a:rPr lang="en-US" sz="1100" dirty="0">
                <a:hlinkClick r:id="rId4"/>
              </a:rPr>
              <a:t>Explains what a food chain is and how plants and animals get their energy</a:t>
            </a:r>
            <a:r>
              <a:rPr lang="en-US" sz="1100" dirty="0"/>
              <a:t> from www.bbc.com Have a look at the power point, afterwards use the animal cards to construct your own food chain or food web which are found on the food chains document.</a:t>
            </a:r>
          </a:p>
          <a:p>
            <a:endParaRPr lang="en-US" sz="1100" dirty="0"/>
          </a:p>
          <a:p>
            <a:pPr lvl="0" eaLnBrk="0" fontAlgn="base" hangingPunct="0">
              <a:spcBef>
                <a:spcPct val="0"/>
              </a:spcBef>
              <a:spcAft>
                <a:spcPct val="0"/>
              </a:spcAft>
            </a:pPr>
            <a:r>
              <a:rPr lang="en-GB" altLang="en-US" sz="1100" b="1" u="sng" dirty="0">
                <a:solidFill>
                  <a:srgbClr val="000000"/>
                </a:solidFill>
              </a:rPr>
              <a:t>Week 2 </a:t>
            </a:r>
            <a:r>
              <a:rPr lang="en-GB" altLang="en-US" sz="1100" dirty="0">
                <a:solidFill>
                  <a:srgbClr val="000000"/>
                </a:solidFill>
                <a:hlinkClick r:id="rId5"/>
              </a:rPr>
              <a:t>https://www.bbc.co.uk/teach/class-clips-video/food-chains-and-food-webs-in-animals/zn7g92p</a:t>
            </a:r>
            <a:r>
              <a:rPr lang="en-GB" altLang="en-US" sz="1100" dirty="0">
                <a:solidFill>
                  <a:srgbClr val="000000"/>
                </a:solidFill>
              </a:rPr>
              <a:t> </a:t>
            </a:r>
            <a:r>
              <a:rPr lang="en-GB" sz="1100" dirty="0"/>
              <a:t>What happens to the energy when it moves to the top predator and the top predator dies? Is that the end of the story? No, thankfully there are lots of clever organisms and animals that work together to break down dead things and return all the nutrients back to the soil so that green plants (producers) can use them to grow and this starts the whole process off again. These creatures and organisms are nature’s recyclers and they are crucial in closing up the Circle of Life. Go to your garden and see if you can find an insect who is one of these recyclers. Draw it, label it and do so some research on that creature. Woodlice are a good example.</a:t>
            </a:r>
            <a:endParaRPr lang="en-GB" altLang="en-US" sz="1100" dirty="0">
              <a:solidFill>
                <a:srgbClr val="000000"/>
              </a:solidFill>
            </a:endParaRPr>
          </a:p>
        </p:txBody>
      </p:sp>
      <p:sp>
        <p:nvSpPr>
          <p:cNvPr id="12" name="Text Box 2"/>
          <p:cNvSpPr txBox="1">
            <a:spLocks noChangeArrowheads="1"/>
          </p:cNvSpPr>
          <p:nvPr/>
        </p:nvSpPr>
        <p:spPr bwMode="auto">
          <a:xfrm>
            <a:off x="3379721" y="3826229"/>
            <a:ext cx="1890016" cy="3050054"/>
          </a:xfrm>
          <a:prstGeom prst="rect">
            <a:avLst/>
          </a:prstGeom>
          <a:solidFill>
            <a:srgbClr val="FBAC9F"/>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050" b="1" u="sng" dirty="0">
                <a:solidFill>
                  <a:srgbClr val="000000"/>
                </a:solidFill>
                <a:latin typeface="Comic Sans MS" panose="030F0702030302020204" pitchFamily="66" charset="0"/>
              </a:rPr>
              <a:t>Art and D.T.</a:t>
            </a:r>
          </a:p>
          <a:p>
            <a:pPr marL="0" marR="0" lvl="0" indent="0" defTabSz="914400" rtl="0" eaLnBrk="0" fontAlgn="base" latinLnBrk="0" hangingPunct="0">
              <a:lnSpc>
                <a:spcPct val="100000"/>
              </a:lnSpc>
              <a:spcBef>
                <a:spcPct val="0"/>
              </a:spcBef>
              <a:spcAft>
                <a:spcPct val="0"/>
              </a:spcAft>
              <a:buClrTx/>
              <a:buSzTx/>
              <a:buFontTx/>
              <a:buNone/>
              <a:tabLst/>
            </a:pPr>
            <a:r>
              <a:rPr lang="en-GB" altLang="en-US" sz="1050" dirty="0">
                <a:solidFill>
                  <a:srgbClr val="000000"/>
                </a:solidFill>
                <a:latin typeface="Comic Sans MS" panose="030F0702030302020204" pitchFamily="66" charset="0"/>
              </a:rPr>
              <a:t>Many of you have Lego at home so I have some Lego DT challenges for you.</a:t>
            </a:r>
          </a:p>
          <a:p>
            <a:pPr marR="0" lvl="0" defTabSz="914400" rtl="0" eaLnBrk="0" fontAlgn="base" latinLnBrk="0" hangingPunct="0">
              <a:lnSpc>
                <a:spcPct val="100000"/>
              </a:lnSpc>
              <a:spcBef>
                <a:spcPct val="0"/>
              </a:spcBef>
              <a:spcAft>
                <a:spcPct val="0"/>
              </a:spcAft>
              <a:buClrTx/>
              <a:buSzTx/>
              <a:tabLst/>
            </a:pPr>
            <a:r>
              <a:rPr lang="en-GB" altLang="en-US" sz="1050" dirty="0">
                <a:solidFill>
                  <a:srgbClr val="000000"/>
                </a:solidFill>
                <a:latin typeface="Comic Sans MS" panose="030F0702030302020204" pitchFamily="66" charset="0"/>
              </a:rPr>
              <a:t>1.Get a parent to choose 30 Lego pieces at random for you. You then have to create an interesting mode of transport using only those 30 pieces!</a:t>
            </a:r>
          </a:p>
          <a:p>
            <a:pPr marR="0" lvl="0" defTabSz="914400" rtl="0" eaLnBrk="0" fontAlgn="base" latinLnBrk="0" hangingPunct="0">
              <a:lnSpc>
                <a:spcPct val="100000"/>
              </a:lnSpc>
              <a:spcBef>
                <a:spcPct val="0"/>
              </a:spcBef>
              <a:spcAft>
                <a:spcPct val="0"/>
              </a:spcAft>
              <a:buClrTx/>
              <a:buSzTx/>
              <a:tabLst/>
            </a:pPr>
            <a:r>
              <a:rPr lang="en-GB" altLang="en-US" sz="1050" dirty="0">
                <a:solidFill>
                  <a:srgbClr val="000000"/>
                </a:solidFill>
                <a:latin typeface="Comic Sans MS" panose="030F0702030302020204" pitchFamily="66" charset="0"/>
              </a:rPr>
              <a:t>2.Egyptian temples were very brightly coloured! Can you use your Lego to create a statue or a temple?</a:t>
            </a:r>
          </a:p>
          <a:p>
            <a:pPr marR="0" lvl="0" defTabSz="914400" rtl="0" eaLnBrk="0" fontAlgn="base" latinLnBrk="0" hangingPunct="0">
              <a:lnSpc>
                <a:spcPct val="100000"/>
              </a:lnSpc>
              <a:spcBef>
                <a:spcPct val="0"/>
              </a:spcBef>
              <a:spcAft>
                <a:spcPct val="0"/>
              </a:spcAft>
              <a:buClrTx/>
              <a:buSzTx/>
              <a:tabLst/>
            </a:pPr>
            <a:r>
              <a:rPr lang="en-GB" altLang="en-US" sz="1050" dirty="0">
                <a:solidFill>
                  <a:srgbClr val="000000"/>
                </a:solidFill>
                <a:latin typeface="Comic Sans MS" panose="030F0702030302020204" pitchFamily="66" charset="0"/>
              </a:rPr>
              <a:t>3. No Lego, then sketch a temple or a statue and colour it for me.</a:t>
            </a: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900" dirty="0">
              <a:latin typeface="Comic Sans MS" panose="030F0702030302020204" pitchFamily="66" charset="0"/>
            </a:endParaRPr>
          </a:p>
        </p:txBody>
      </p:sp>
      <p:sp>
        <p:nvSpPr>
          <p:cNvPr id="13" name="Text Box 2"/>
          <p:cNvSpPr txBox="1">
            <a:spLocks noChangeArrowheads="1"/>
          </p:cNvSpPr>
          <p:nvPr/>
        </p:nvSpPr>
        <p:spPr bwMode="auto">
          <a:xfrm>
            <a:off x="5335697" y="4499428"/>
            <a:ext cx="2025802" cy="2358571"/>
          </a:xfrm>
          <a:prstGeom prst="rect">
            <a:avLst/>
          </a:prstGeom>
          <a:solidFill>
            <a:schemeClr val="accent1">
              <a:lumMod val="40000"/>
              <a:lumOff val="6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050" b="1" u="sng" dirty="0">
                <a:solidFill>
                  <a:srgbClr val="000000"/>
                </a:solidFill>
                <a:latin typeface="Comic Sans MS" panose="030F0702030302020204" pitchFamily="66" charset="0"/>
              </a:rPr>
              <a:t>PE</a:t>
            </a:r>
            <a:endParaRPr lang="en-GB"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sz="1050" dirty="0">
                <a:solidFill>
                  <a:srgbClr val="000000"/>
                </a:solidFill>
                <a:latin typeface="Comic Sans MS" panose="030F0702030302020204" pitchFamily="66" charset="0"/>
              </a:rPr>
              <a:t>It is important to aim for at least 2 hours a week of sustained physical activity. </a:t>
            </a: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dirty="0">
              <a:solidFill>
                <a:srgbClr val="000000"/>
              </a:solidFill>
              <a:latin typeface="Comic Sans MS" panose="030F0702030302020204" pitchFamily="66" charset="0"/>
            </a:endParaRPr>
          </a:p>
          <a:p>
            <a:pPr lvl="0" algn="ctr" eaLnBrk="0" fontAlgn="base" hangingPunct="0">
              <a:spcBef>
                <a:spcPct val="0"/>
              </a:spcBef>
              <a:spcAft>
                <a:spcPct val="0"/>
              </a:spcAft>
            </a:pPr>
            <a:r>
              <a:rPr lang="en-GB" sz="1050" dirty="0">
                <a:solidFill>
                  <a:srgbClr val="000000"/>
                </a:solidFill>
                <a:latin typeface="Comic Sans MS" panose="030F0702030302020204" pitchFamily="66" charset="0"/>
              </a:rPr>
              <a:t>Use this website </a:t>
            </a:r>
            <a:r>
              <a:rPr lang="en-GB" sz="1050" dirty="0">
                <a:hlinkClick r:id="rId6"/>
              </a:rPr>
              <a:t>https://www.youtube.com/watch?v=K6r99N3kXME</a:t>
            </a:r>
            <a:endParaRPr lang="en-GB" sz="1050" dirty="0"/>
          </a:p>
          <a:p>
            <a:pPr lvl="0" algn="ctr" eaLnBrk="0" fontAlgn="base" hangingPunct="0">
              <a:spcBef>
                <a:spcPct val="0"/>
              </a:spcBef>
              <a:spcAft>
                <a:spcPct val="0"/>
              </a:spcAft>
            </a:pPr>
            <a:endParaRPr lang="en-GB" sz="1050"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900" dirty="0">
              <a:latin typeface="Comic Sans MS" panose="030F0702030302020204" pitchFamily="66" charset="0"/>
            </a:endParaRPr>
          </a:p>
        </p:txBody>
      </p:sp>
      <p:pic>
        <p:nvPicPr>
          <p:cNvPr id="14" name="Picture 6" descr="Image result for cub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71320" y="3807946"/>
            <a:ext cx="424543" cy="382089"/>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p:nvPicPr>
        <p:blipFill>
          <a:blip r:embed="rId8" cstate="print"/>
          <a:stretch>
            <a:fillRect/>
          </a:stretch>
        </p:blipFill>
        <p:spPr>
          <a:xfrm>
            <a:off x="64987" y="3863741"/>
            <a:ext cx="384446" cy="303146"/>
          </a:xfrm>
          <a:prstGeom prst="rect">
            <a:avLst/>
          </a:prstGeom>
        </p:spPr>
      </p:pic>
      <p:pic>
        <p:nvPicPr>
          <p:cNvPr id="18" name="Picture 17"/>
          <p:cNvPicPr>
            <a:picLocks noChangeAspect="1"/>
          </p:cNvPicPr>
          <p:nvPr/>
        </p:nvPicPr>
        <p:blipFill>
          <a:blip r:embed="rId9" cstate="print"/>
          <a:stretch>
            <a:fillRect/>
          </a:stretch>
        </p:blipFill>
        <p:spPr>
          <a:xfrm>
            <a:off x="5588205" y="4612316"/>
            <a:ext cx="461277" cy="427613"/>
          </a:xfrm>
          <a:prstGeom prst="rect">
            <a:avLst/>
          </a:prstGeom>
        </p:spPr>
      </p:pic>
      <p:pic>
        <p:nvPicPr>
          <p:cNvPr id="20" name="Picture 19"/>
          <p:cNvPicPr>
            <a:picLocks noChangeAspect="1"/>
          </p:cNvPicPr>
          <p:nvPr/>
        </p:nvPicPr>
        <p:blipFill>
          <a:blip r:embed="rId10" cstate="print"/>
          <a:stretch>
            <a:fillRect/>
          </a:stretch>
        </p:blipFill>
        <p:spPr>
          <a:xfrm>
            <a:off x="6749249" y="4618516"/>
            <a:ext cx="412131" cy="421413"/>
          </a:xfrm>
          <a:prstGeom prst="rect">
            <a:avLst/>
          </a:prstGeom>
        </p:spPr>
      </p:pic>
      <p:sp>
        <p:nvSpPr>
          <p:cNvPr id="24" name="Text Box 2"/>
          <p:cNvSpPr txBox="1">
            <a:spLocks noChangeArrowheads="1"/>
          </p:cNvSpPr>
          <p:nvPr/>
        </p:nvSpPr>
        <p:spPr bwMode="auto">
          <a:xfrm>
            <a:off x="9264377" y="547561"/>
            <a:ext cx="2926313" cy="5621010"/>
          </a:xfrm>
          <a:prstGeom prst="rect">
            <a:avLst/>
          </a:prstGeom>
          <a:solidFill>
            <a:schemeClr val="accent2">
              <a:lumMod val="40000"/>
              <a:lumOff val="6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00" b="1" u="sng" dirty="0">
              <a:solidFill>
                <a:srgbClr val="000000"/>
              </a:solidFill>
            </a:endParaRPr>
          </a:p>
          <a:p>
            <a:pPr lvl="0" eaLnBrk="0" fontAlgn="base" hangingPunct="0">
              <a:spcBef>
                <a:spcPct val="0"/>
              </a:spcBef>
              <a:spcAft>
                <a:spcPct val="0"/>
              </a:spcAft>
            </a:pPr>
            <a:endParaRPr lang="en-GB" altLang="en-US" sz="1000" b="1" u="sng" dirty="0">
              <a:solidFill>
                <a:srgbClr val="000000"/>
              </a:solidFill>
            </a:endParaRPr>
          </a:p>
          <a:p>
            <a:pPr lvl="0" eaLnBrk="0" fontAlgn="base" hangingPunct="0">
              <a:spcBef>
                <a:spcPct val="0"/>
              </a:spcBef>
              <a:spcAft>
                <a:spcPct val="0"/>
              </a:spcAft>
            </a:pPr>
            <a:r>
              <a:rPr lang="en-GB" altLang="en-US" sz="1000" b="1" u="sng" dirty="0">
                <a:solidFill>
                  <a:srgbClr val="000000"/>
                </a:solidFill>
              </a:rPr>
              <a:t>History week 1 </a:t>
            </a:r>
            <a:r>
              <a:rPr lang="en-GB" sz="1000" dirty="0"/>
              <a:t>Most people in Ancient Egypt could not read or write. Children from peasant families did not go to school because they were helping their families instead and because schooling was not free. The boys of rich families did sometimes go to a temple school &amp; were taught by priests to read &amp; write. They then often became scribes when they were older. There were more than 700 hieroglyphs, so it was not easy to read and write and it took many years to learn. Some hieroglyphs stood for letters or sounds &amp; others stood for whole words or ideas. Papyrus is made from the stems of the papyrus reed , which grew along the banks of The Nile. Our word paper originated from the word papyrus (originally an Ancient Greek word). Papyrus was much easier to write on than carving hieroglyphs into stone. It was light &amp; easily transportable &amp; took up less space. The papyrus sheets were rolled into scrolls. I want you to have a go making some papyrus which you will use in the week 2 work. I have created a document with advice and weblinks to help with this task.</a:t>
            </a:r>
          </a:p>
          <a:p>
            <a:pPr lvl="0" eaLnBrk="0" fontAlgn="base" hangingPunct="0">
              <a:spcBef>
                <a:spcPct val="0"/>
              </a:spcBef>
              <a:spcAft>
                <a:spcPct val="0"/>
              </a:spcAft>
            </a:pPr>
            <a:endParaRPr lang="en-GB" altLang="en-US" sz="1000" b="1" u="sng" dirty="0">
              <a:solidFill>
                <a:srgbClr val="000000"/>
              </a:solidFill>
            </a:endParaRPr>
          </a:p>
          <a:p>
            <a:pPr lvl="0" eaLnBrk="0" fontAlgn="base" hangingPunct="0">
              <a:spcBef>
                <a:spcPct val="0"/>
              </a:spcBef>
              <a:spcAft>
                <a:spcPct val="0"/>
              </a:spcAft>
            </a:pPr>
            <a:r>
              <a:rPr lang="en-GB" altLang="en-US" sz="1000" b="1" u="sng" dirty="0">
                <a:solidFill>
                  <a:srgbClr val="000000"/>
                </a:solidFill>
              </a:rPr>
              <a:t>History week 2</a:t>
            </a:r>
          </a:p>
          <a:p>
            <a:pPr lvl="0" eaLnBrk="0" fontAlgn="base" hangingPunct="0">
              <a:spcBef>
                <a:spcPct val="0"/>
              </a:spcBef>
              <a:spcAft>
                <a:spcPct val="0"/>
              </a:spcAft>
            </a:pPr>
            <a:r>
              <a:rPr lang="en-GB" sz="1000" dirty="0"/>
              <a:t>Ancient Egyptian numbers were very different from ours! The numbers 1-9 were indicated by vertical lines, 10 was shown by an inverted U (a hobble for cattle), 100 by a coil of rope symbol, 1000 by a lotus or water lily symbol and so on. The Ancient Egyptians used addition &amp; subtraction. They only divided or multiplied by 2, so split other calculations up, e.g. 5 x 4, was worked out as 5 x 2 plus 5 x 2. The Ancient Egyptians did not have a symbol for zero. Writing on your papyrus, translate the calculations I have put on the  Ancient Egyptian document.</a:t>
            </a:r>
            <a:endParaRPr lang="en-GB" altLang="en-US" sz="1000" b="1" u="sng" dirty="0">
              <a:solidFill>
                <a:srgbClr val="000000"/>
              </a:solidFill>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b="1" u="sng" dirty="0">
              <a:solidFill>
                <a:srgbClr val="000000"/>
              </a:solidFill>
              <a:latin typeface="Comic Sans MS" panose="030F0702030302020204" pitchFamily="66" charset="0"/>
            </a:endParaRPr>
          </a:p>
          <a:p>
            <a:pPr lvl="0" algn="ctr" eaLnBrk="0" fontAlgn="base" hangingPunct="0">
              <a:spcBef>
                <a:spcPct val="0"/>
              </a:spcBef>
              <a:spcAft>
                <a:spcPct val="0"/>
              </a:spcAft>
            </a:pPr>
            <a:endParaRPr lang="en-GB" sz="1000" dirty="0">
              <a:latin typeface="Comic Sans MS" panose="030F0702030302020204" pitchFamily="66" charset="0"/>
            </a:endParaRPr>
          </a:p>
          <a:p>
            <a:pPr lvl="0" algn="ctr" eaLnBrk="0" fontAlgn="base" hangingPunct="0">
              <a:spcBef>
                <a:spcPct val="0"/>
              </a:spcBef>
              <a:spcAft>
                <a:spcPct val="0"/>
              </a:spcAft>
            </a:pPr>
            <a:endParaRPr lang="en-GB" sz="1000" dirty="0">
              <a:latin typeface="Comic Sans MS" panose="030F0702030302020204" pitchFamily="66" charset="0"/>
            </a:endParaRPr>
          </a:p>
          <a:p>
            <a:pPr lvl="0" algn="ctr" eaLnBrk="0" fontAlgn="base" hangingPunct="0">
              <a:spcBef>
                <a:spcPct val="0"/>
              </a:spcBef>
              <a:spcAft>
                <a:spcPct val="0"/>
              </a:spcAft>
            </a:pPr>
            <a:endParaRPr lang="en-GB" sz="1000" dirty="0">
              <a:latin typeface="Comic Sans MS" panose="030F0702030302020204" pitchFamily="66" charset="0"/>
            </a:endParaRPr>
          </a:p>
          <a:p>
            <a:pPr lvl="0" algn="ctr" eaLnBrk="0" fontAlgn="base" hangingPunct="0">
              <a:spcBef>
                <a:spcPct val="0"/>
              </a:spcBef>
              <a:spcAft>
                <a:spcPct val="0"/>
              </a:spcAft>
            </a:pPr>
            <a:endParaRPr lang="en-GB" sz="1000" dirty="0">
              <a:latin typeface="Comic Sans MS" panose="030F0702030302020204" pitchFamily="66" charset="0"/>
            </a:endParaRPr>
          </a:p>
          <a:p>
            <a:pPr lvl="0" algn="ctr" eaLnBrk="0" fontAlgn="base" hangingPunct="0">
              <a:spcBef>
                <a:spcPct val="0"/>
              </a:spcBef>
              <a:spcAft>
                <a:spcPct val="0"/>
              </a:spcAft>
            </a:pPr>
            <a:endParaRPr lang="en-GB" sz="1000" dirty="0">
              <a:latin typeface="Comic Sans MS" panose="030F0702030302020204" pitchFamily="66" charset="0"/>
            </a:endParaRPr>
          </a:p>
          <a:p>
            <a:pPr lvl="0" algn="ctr" eaLnBrk="0" fontAlgn="base" hangingPunct="0">
              <a:spcBef>
                <a:spcPct val="0"/>
              </a:spcBef>
              <a:spcAft>
                <a:spcPct val="0"/>
              </a:spcAft>
            </a:pPr>
            <a:endParaRPr lang="en-GB" sz="1000" dirty="0">
              <a:latin typeface="Comic Sans MS" panose="030F0702030302020204" pitchFamily="66" charset="0"/>
            </a:endParaRPr>
          </a:p>
          <a:p>
            <a:pPr lvl="0" algn="ctr" eaLnBrk="0" fontAlgn="base" hangingPunct="0">
              <a:spcBef>
                <a:spcPct val="0"/>
              </a:spcBef>
              <a:spcAft>
                <a:spcPct val="0"/>
              </a:spcAft>
            </a:pPr>
            <a:endParaRPr lang="en-GB" sz="1000" dirty="0">
              <a:latin typeface="Comic Sans MS" panose="030F0702030302020204" pitchFamily="66" charset="0"/>
            </a:endParaRPr>
          </a:p>
        </p:txBody>
      </p:sp>
      <p:sp>
        <p:nvSpPr>
          <p:cNvPr id="27" name="Text Box 2"/>
          <p:cNvSpPr txBox="1">
            <a:spLocks noChangeArrowheads="1"/>
          </p:cNvSpPr>
          <p:nvPr/>
        </p:nvSpPr>
        <p:spPr bwMode="auto">
          <a:xfrm>
            <a:off x="7396223" y="4499428"/>
            <a:ext cx="1828800" cy="2358571"/>
          </a:xfrm>
          <a:prstGeom prst="rect">
            <a:avLst/>
          </a:prstGeom>
          <a:solidFill>
            <a:schemeClr val="accent4">
              <a:lumMod val="40000"/>
              <a:lumOff val="6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lvl="0" eaLnBrk="0" fontAlgn="base" hangingPunct="0">
              <a:spcBef>
                <a:spcPct val="0"/>
              </a:spcBef>
              <a:spcAft>
                <a:spcPct val="0"/>
              </a:spcAft>
            </a:pPr>
            <a:r>
              <a:rPr lang="en-GB" altLang="en-US" sz="1050" b="1" dirty="0">
                <a:solidFill>
                  <a:srgbClr val="000000"/>
                </a:solidFill>
              </a:rPr>
              <a:t>Reading</a:t>
            </a:r>
            <a:r>
              <a:rPr lang="en-GB" altLang="en-US" sz="1050" dirty="0">
                <a:solidFill>
                  <a:srgbClr val="000000"/>
                </a:solidFill>
              </a:rPr>
              <a:t>: Read every day for 10 minutes. See the separate list for ideas. </a:t>
            </a:r>
          </a:p>
          <a:p>
            <a:pPr lvl="0" eaLnBrk="0" fontAlgn="base" hangingPunct="0">
              <a:spcBef>
                <a:spcPct val="0"/>
              </a:spcBef>
              <a:spcAft>
                <a:spcPct val="0"/>
              </a:spcAft>
            </a:pPr>
            <a:endParaRPr lang="en-GB" altLang="en-US" sz="1050" dirty="0">
              <a:solidFill>
                <a:srgbClr val="000000"/>
              </a:solidFill>
            </a:endParaRPr>
          </a:p>
          <a:p>
            <a:pPr eaLnBrk="0" fontAlgn="base" hangingPunct="0">
              <a:spcBef>
                <a:spcPct val="0"/>
              </a:spcBef>
              <a:spcAft>
                <a:spcPct val="0"/>
              </a:spcAft>
            </a:pPr>
            <a:r>
              <a:rPr lang="en-GB" altLang="en-US" sz="1050" b="1" dirty="0">
                <a:solidFill>
                  <a:srgbClr val="000000"/>
                </a:solidFill>
              </a:rPr>
              <a:t>Spelling: </a:t>
            </a:r>
            <a:r>
              <a:rPr lang="en-GB" altLang="en-US" sz="1050" dirty="0">
                <a:solidFill>
                  <a:srgbClr val="000000"/>
                </a:solidFill>
              </a:rPr>
              <a:t>Look at the Year 3 and 4 spelling list. Take 10 spellings a week and follow these steps every day. 1. Learn the word and spell it out aloud. 2. Write the word correctly. 3. Practice the word with your neatest handwriting 3 times. Then on Friday have a spelling test.</a:t>
            </a: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p:txBody>
      </p:sp>
      <p:sp>
        <p:nvSpPr>
          <p:cNvPr id="29" name="Text Box 2"/>
          <p:cNvSpPr txBox="1">
            <a:spLocks noChangeArrowheads="1"/>
          </p:cNvSpPr>
          <p:nvPr/>
        </p:nvSpPr>
        <p:spPr bwMode="auto">
          <a:xfrm>
            <a:off x="9282897" y="6168571"/>
            <a:ext cx="2909104" cy="686642"/>
          </a:xfrm>
          <a:prstGeom prst="rect">
            <a:avLst/>
          </a:prstGeom>
          <a:solidFill>
            <a:schemeClr val="accent5">
              <a:lumMod val="20000"/>
              <a:lumOff val="8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050" b="1" u="sng" dirty="0">
                <a:solidFill>
                  <a:srgbClr val="000000"/>
                </a:solidFill>
                <a:latin typeface="Comic Sans MS" panose="030F0702030302020204" pitchFamily="66"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lang="en-GB" sz="1050" dirty="0">
                <a:solidFill>
                  <a:srgbClr val="000000"/>
                </a:solidFill>
                <a:latin typeface="Comic Sans MS" panose="030F0702030302020204" pitchFamily="66" charset="0"/>
              </a:rPr>
              <a:t>Use this fun website to revise topics you have visited this year in French.  </a:t>
            </a:r>
          </a:p>
          <a:p>
            <a:pPr lvl="0" algn="ctr" eaLnBrk="0" fontAlgn="base" hangingPunct="0">
              <a:spcBef>
                <a:spcPct val="0"/>
              </a:spcBef>
              <a:spcAft>
                <a:spcPct val="0"/>
              </a:spcAft>
            </a:pPr>
            <a:r>
              <a:rPr lang="en-GB" sz="1050" dirty="0">
                <a:latin typeface="Comic Sans MS" panose="030F0702030302020204" pitchFamily="66" charset="0"/>
                <a:hlinkClick r:id="rId11"/>
              </a:rPr>
              <a:t>https://www.french-games.net/</a:t>
            </a:r>
            <a:r>
              <a:rPr lang="en-GB" sz="1050" dirty="0">
                <a:latin typeface="Comic Sans MS" panose="030F0702030302020204" pitchFamily="66" charset="0"/>
              </a:rPr>
              <a:t> </a:t>
            </a:r>
          </a:p>
        </p:txBody>
      </p:sp>
    </p:spTree>
    <p:extLst>
      <p:ext uri="{BB962C8B-B14F-4D97-AF65-F5344CB8AC3E}">
        <p14:creationId xmlns:p14="http://schemas.microsoft.com/office/powerpoint/2010/main" val="1557296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2115</TotalTime>
  <Words>1106</Words>
  <Application>Microsoft Office PowerPoint</Application>
  <PresentationFormat>Widescreen</PresentationFormat>
  <Paragraphs>66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PowerPoint Presentation</vt:lpstr>
    </vt:vector>
  </TitlesOfParts>
  <Company>Willesborough Junior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P Hollamby</dc:creator>
  <cp:lastModifiedBy>bigglesct157@gmail.com</cp:lastModifiedBy>
  <cp:revision>76</cp:revision>
  <cp:lastPrinted>2020-03-13T13:38:16Z</cp:lastPrinted>
  <dcterms:created xsi:type="dcterms:W3CDTF">2020-03-12T11:22:30Z</dcterms:created>
  <dcterms:modified xsi:type="dcterms:W3CDTF">2020-05-15T14:16:31Z</dcterms:modified>
</cp:coreProperties>
</file>