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58" r:id="rId5"/>
    <p:sldId id="261" r:id="rId6"/>
    <p:sldId id="259" r:id="rId7"/>
    <p:sldId id="26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941" autoAdjust="0"/>
    <p:restoredTop sz="98947" autoAdjust="0"/>
  </p:normalViewPr>
  <p:slideViewPr>
    <p:cSldViewPr snapToGrid="0" snapToObjects="1">
      <p:cViewPr>
        <p:scale>
          <a:sx n="103" d="100"/>
          <a:sy n="103" d="100"/>
        </p:scale>
        <p:origin x="-744"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36F1334-1917-3446-9459-688A5B351ECD}" type="datetimeFigureOut">
              <a:rPr lang="en-US" smtClean="0"/>
              <a:t>15/05/20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285301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36F1334-1917-3446-9459-688A5B351ECD}" type="datetimeFigureOut">
              <a:rPr lang="en-US" smtClean="0"/>
              <a:t>15/05/20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4842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36F1334-1917-3446-9459-688A5B351ECD}" type="datetimeFigureOut">
              <a:rPr lang="en-US" smtClean="0"/>
              <a:t>15/05/20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123423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36F1334-1917-3446-9459-688A5B351ECD}" type="datetimeFigureOut">
              <a:rPr lang="en-US" smtClean="0"/>
              <a:t>15/05/20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20598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36F1334-1917-3446-9459-688A5B351ECD}" type="datetimeFigureOut">
              <a:rPr lang="en-US" smtClean="0"/>
              <a:t>15/05/20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373907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36F1334-1917-3446-9459-688A5B351ECD}" type="datetimeFigureOut">
              <a:rPr lang="en-US" smtClean="0"/>
              <a:t>15/05/20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372085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36F1334-1917-3446-9459-688A5B351ECD}" type="datetimeFigureOut">
              <a:rPr lang="en-US" smtClean="0"/>
              <a:t>15/05/20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211120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36F1334-1917-3446-9459-688A5B351ECD}" type="datetimeFigureOut">
              <a:rPr lang="en-US" smtClean="0"/>
              <a:t>15/05/20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253230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F1334-1917-3446-9459-688A5B351ECD}" type="datetimeFigureOut">
              <a:rPr lang="en-US" smtClean="0"/>
              <a:t>15/05/20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296866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36F1334-1917-3446-9459-688A5B351ECD}" type="datetimeFigureOut">
              <a:rPr lang="en-US" smtClean="0"/>
              <a:t>15/05/20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56168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36F1334-1917-3446-9459-688A5B351ECD}" type="datetimeFigureOut">
              <a:rPr lang="en-US" smtClean="0"/>
              <a:t>15/05/20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C5E0-D59E-B641-B2C6-A48CCD686FA6}" type="slidenum">
              <a:rPr lang="en-US" smtClean="0"/>
              <a:t>‹#›</a:t>
            </a:fld>
            <a:endParaRPr lang="en-US"/>
          </a:p>
        </p:txBody>
      </p:sp>
    </p:spTree>
    <p:extLst>
      <p:ext uri="{BB962C8B-B14F-4D97-AF65-F5344CB8AC3E}">
        <p14:creationId xmlns:p14="http://schemas.microsoft.com/office/powerpoint/2010/main" val="29899111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F1334-1917-3446-9459-688A5B351ECD}" type="datetimeFigureOut">
              <a:rPr lang="en-US" smtClean="0"/>
              <a:t>15/05/20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BC5E0-D59E-B641-B2C6-A48CCD686FA6}" type="slidenum">
              <a:rPr lang="en-US" smtClean="0"/>
              <a:t>‹#›</a:t>
            </a:fld>
            <a:endParaRPr lang="en-US"/>
          </a:p>
        </p:txBody>
      </p:sp>
    </p:spTree>
    <p:extLst>
      <p:ext uri="{BB962C8B-B14F-4D97-AF65-F5344CB8AC3E}">
        <p14:creationId xmlns:p14="http://schemas.microsoft.com/office/powerpoint/2010/main" val="320654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s://whiterosemaths.com/homelearning/year-5/" TargetMode="External"/><Relationship Id="rId4" Type="http://schemas.openxmlformats.org/officeDocument/2006/relationships/hyperlink" Target="https://whiterosemaths.com/homelearning/year-6/" TargetMode="External"/><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literacyshed.com/blackhat.html" TargetMode="Externa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topics/zwdr6yc" TargetMode="External"/><Relationship Id="rId4" Type="http://schemas.openxmlformats.org/officeDocument/2006/relationships/hyperlink" Target="https://www.bbc.co.uk/teach/class-clips-video/science-ks2-respiration-how-is-oxygen-transported-round-the-body/z7t8qp3" TargetMode="External"/><Relationship Id="rId5" Type="http://schemas.openxmlformats.org/officeDocument/2006/relationships/hyperlink" Target="https://www.bbc.co.uk/bitesize/topics/zv9qhyc/articles/zdfs47h" TargetMode="External"/><Relationship Id="rId1" Type="http://schemas.openxmlformats.org/officeDocument/2006/relationships/slideLayout" Target="../slideLayouts/slideLayout6.xml"/><Relationship Id="rId2" Type="http://schemas.openxmlformats.org/officeDocument/2006/relationships/hyperlink" Target="https://www.bbc.co.uk/bitesize/clips/z9dg9j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http://www.booksfortopics.com" TargetMode="External"/><Relationship Id="rId7" Type="http://schemas.openxmlformats.org/officeDocument/2006/relationships/hyperlink" Target="http://www.booksfortopics.com/branchingout" TargetMode="External"/><Relationship Id="rId8" Type="http://schemas.openxmlformats.org/officeDocument/2006/relationships/hyperlink" Target="http://www.booksfortopics.com/storytime-online" TargetMode="External"/><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879231"/>
          </a:xfrm>
        </p:spPr>
        <p:txBody>
          <a:bodyPr>
            <a:normAutofit/>
          </a:bodyPr>
          <a:lstStyle/>
          <a:p>
            <a:r>
              <a:rPr lang="en-US" sz="3600" b="1" u="sng" dirty="0" smtClean="0">
                <a:latin typeface="Lucida Handwriting"/>
                <a:cs typeface="Lucida Handwriting"/>
              </a:rPr>
              <a:t>Jupiter Class</a:t>
            </a:r>
            <a:endParaRPr lang="en-US" sz="3600" b="1" u="sng" dirty="0">
              <a:latin typeface="Lucida Handwriting"/>
              <a:cs typeface="Lucida Handwriting"/>
            </a:endParaRPr>
          </a:p>
        </p:txBody>
      </p:sp>
      <p:sp>
        <p:nvSpPr>
          <p:cNvPr id="3" name="Subtitle 2"/>
          <p:cNvSpPr>
            <a:spLocks noGrp="1"/>
          </p:cNvSpPr>
          <p:nvPr>
            <p:ph type="subTitle" idx="1"/>
          </p:nvPr>
        </p:nvSpPr>
        <p:spPr>
          <a:xfrm>
            <a:off x="1237130" y="756024"/>
            <a:ext cx="6400800" cy="1208741"/>
          </a:xfrm>
        </p:spPr>
        <p:txBody>
          <a:bodyPr>
            <a:normAutofit/>
          </a:bodyPr>
          <a:lstStyle/>
          <a:p>
            <a:r>
              <a:rPr lang="en-US" sz="2400" u="sng" dirty="0" smtClean="0">
                <a:solidFill>
                  <a:srgbClr val="000000"/>
                </a:solidFill>
                <a:latin typeface="Lucida Handwriting"/>
                <a:cs typeface="Lucida Handwriting"/>
              </a:rPr>
              <a:t>Learning from Home</a:t>
            </a:r>
            <a:endParaRPr lang="en-US" sz="2400" u="sng" dirty="0">
              <a:solidFill>
                <a:srgbClr val="000000"/>
              </a:solidFill>
              <a:latin typeface="Lucida Handwriting"/>
              <a:cs typeface="Lucida Handwriting"/>
            </a:endParaRPr>
          </a:p>
          <a:p>
            <a:r>
              <a:rPr lang="en-US" sz="2400" u="sng" dirty="0" smtClean="0">
                <a:solidFill>
                  <a:srgbClr val="000000"/>
                </a:solidFill>
                <a:latin typeface="Lucida Handwriting"/>
                <a:cs typeface="Lucida Handwriting"/>
              </a:rPr>
              <a:t>Term 5 </a:t>
            </a:r>
            <a:r>
              <a:rPr lang="en-US" sz="2400" u="sng" dirty="0" smtClean="0">
                <a:solidFill>
                  <a:srgbClr val="000000"/>
                </a:solidFill>
                <a:latin typeface="Lucida Handwriting"/>
                <a:cs typeface="Lucida Handwriting"/>
              </a:rPr>
              <a:t>Week 5/Term 1 Week 1</a:t>
            </a:r>
            <a:endParaRPr lang="en-US" sz="2400" u="sng" dirty="0">
              <a:solidFill>
                <a:srgbClr val="000000"/>
              </a:solidFill>
              <a:latin typeface="Lucida Handwriting"/>
              <a:cs typeface="Lucida Handwriting"/>
            </a:endParaRPr>
          </a:p>
        </p:txBody>
      </p:sp>
      <p:sp>
        <p:nvSpPr>
          <p:cNvPr id="4" name="TextBox 3"/>
          <p:cNvSpPr txBox="1"/>
          <p:nvPr/>
        </p:nvSpPr>
        <p:spPr>
          <a:xfrm>
            <a:off x="283881" y="1964765"/>
            <a:ext cx="8471647" cy="3970317"/>
          </a:xfrm>
          <a:prstGeom prst="rect">
            <a:avLst/>
          </a:prstGeom>
          <a:solidFill>
            <a:schemeClr val="lt1">
              <a:alpha val="3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latin typeface="Comic Sans MS"/>
                <a:cs typeface="Comic Sans MS"/>
              </a:rPr>
              <a:t>Hi all, </a:t>
            </a:r>
          </a:p>
          <a:p>
            <a:r>
              <a:rPr lang="en-US" sz="1200" dirty="0" smtClean="0">
                <a:latin typeface="Comic Sans MS"/>
                <a:cs typeface="Comic Sans MS"/>
              </a:rPr>
              <a:t>Thank you so much for anyone who has sent me work they’ve completed at home. I absolutely love seeing and reading what you’ve done and enjoyed keeping in touch. I’m really proud of all of the work I’ve seen so far, keep it up! </a:t>
            </a:r>
          </a:p>
          <a:p>
            <a:r>
              <a:rPr lang="en-US" sz="1200" dirty="0" smtClean="0">
                <a:latin typeface="Comic Sans MS"/>
                <a:cs typeface="Comic Sans MS"/>
              </a:rPr>
              <a:t>Thank you everyone who has also sent me quizzes on the UK – I think maybe I need to do a bit more learning about it in order to keep up with you all!</a:t>
            </a:r>
          </a:p>
          <a:p>
            <a:endParaRPr lang="en-US" sz="1200" dirty="0">
              <a:latin typeface="Comic Sans MS"/>
              <a:cs typeface="Comic Sans MS"/>
            </a:endParaRPr>
          </a:p>
          <a:p>
            <a:r>
              <a:rPr lang="en-US" sz="1200" dirty="0" smtClean="0">
                <a:latin typeface="Comic Sans MS"/>
                <a:cs typeface="Comic Sans MS"/>
              </a:rPr>
              <a:t>Here </a:t>
            </a:r>
            <a:r>
              <a:rPr lang="en-US" sz="1200" dirty="0" smtClean="0">
                <a:latin typeface="Comic Sans MS"/>
                <a:cs typeface="Comic Sans MS"/>
              </a:rPr>
              <a:t>is a suggestion of how you might tackle the tasks:</a:t>
            </a:r>
          </a:p>
          <a:p>
            <a:pPr lvl="1"/>
            <a:r>
              <a:rPr lang="en-US" sz="1200" dirty="0">
                <a:latin typeface="Comic Sans MS"/>
                <a:cs typeface="Comic Sans MS"/>
              </a:rPr>
              <a:t>	</a:t>
            </a:r>
            <a:r>
              <a:rPr lang="en-US" sz="1200" dirty="0" smtClean="0">
                <a:latin typeface="Comic Sans MS"/>
                <a:cs typeface="Comic Sans MS"/>
              </a:rPr>
              <a:t>9.00 – 9.45 PE with Joe Wicks or a </a:t>
            </a:r>
            <a:r>
              <a:rPr lang="en-US" sz="1200" dirty="0" smtClean="0">
                <a:latin typeface="Comic Sans MS"/>
                <a:cs typeface="Comic Sans MS"/>
              </a:rPr>
              <a:t>daily </a:t>
            </a:r>
            <a:r>
              <a:rPr lang="en-US" sz="1200" dirty="0" smtClean="0">
                <a:latin typeface="Comic Sans MS"/>
                <a:cs typeface="Comic Sans MS"/>
              </a:rPr>
              <a:t>exercise.</a:t>
            </a:r>
          </a:p>
          <a:p>
            <a:pPr lvl="1"/>
            <a:r>
              <a:rPr lang="en-US" sz="1200" dirty="0">
                <a:latin typeface="Comic Sans MS"/>
                <a:cs typeface="Comic Sans MS"/>
              </a:rPr>
              <a:t>	</a:t>
            </a:r>
            <a:r>
              <a:rPr lang="en-US" sz="1200" dirty="0" smtClean="0">
                <a:latin typeface="Comic Sans MS"/>
                <a:cs typeface="Comic Sans MS"/>
              </a:rPr>
              <a:t>9.45 – 10.30 </a:t>
            </a:r>
            <a:r>
              <a:rPr lang="en-US" sz="1200" dirty="0" err="1" smtClean="0">
                <a:latin typeface="Comic Sans MS"/>
                <a:cs typeface="Comic Sans MS"/>
              </a:rPr>
              <a:t>Maths</a:t>
            </a:r>
            <a:endParaRPr lang="en-US" sz="1200" dirty="0" smtClean="0">
              <a:latin typeface="Comic Sans MS"/>
              <a:cs typeface="Comic Sans MS"/>
            </a:endParaRPr>
          </a:p>
          <a:p>
            <a:pPr lvl="1"/>
            <a:r>
              <a:rPr lang="en-US" sz="1200" dirty="0">
                <a:latin typeface="Comic Sans MS"/>
                <a:cs typeface="Comic Sans MS"/>
              </a:rPr>
              <a:t>	</a:t>
            </a:r>
            <a:r>
              <a:rPr lang="en-US" sz="1200" dirty="0" smtClean="0">
                <a:latin typeface="Comic Sans MS"/>
                <a:cs typeface="Comic Sans MS"/>
              </a:rPr>
              <a:t>10.30 – 11.00 Break</a:t>
            </a:r>
          </a:p>
          <a:p>
            <a:pPr lvl="1"/>
            <a:r>
              <a:rPr lang="en-US" sz="1200" dirty="0">
                <a:latin typeface="Comic Sans MS"/>
                <a:cs typeface="Comic Sans MS"/>
              </a:rPr>
              <a:t>	</a:t>
            </a:r>
            <a:r>
              <a:rPr lang="en-US" sz="1200" dirty="0" smtClean="0">
                <a:latin typeface="Comic Sans MS"/>
                <a:cs typeface="Comic Sans MS"/>
              </a:rPr>
              <a:t>11.00 – 12.00 English</a:t>
            </a:r>
          </a:p>
          <a:p>
            <a:pPr lvl="1"/>
            <a:r>
              <a:rPr lang="en-US" sz="1200" dirty="0">
                <a:latin typeface="Comic Sans MS"/>
                <a:cs typeface="Comic Sans MS"/>
              </a:rPr>
              <a:t>	</a:t>
            </a:r>
            <a:r>
              <a:rPr lang="en-US" sz="1200" dirty="0" smtClean="0">
                <a:latin typeface="Comic Sans MS"/>
                <a:cs typeface="Comic Sans MS"/>
              </a:rPr>
              <a:t>12.00 – 1.00 Lunch </a:t>
            </a:r>
          </a:p>
          <a:p>
            <a:pPr lvl="1"/>
            <a:r>
              <a:rPr lang="en-US" sz="1200" dirty="0" smtClean="0">
                <a:latin typeface="Comic Sans MS"/>
                <a:cs typeface="Comic Sans MS"/>
              </a:rPr>
              <a:t>	1.00 – 2.00 Topic</a:t>
            </a:r>
          </a:p>
          <a:p>
            <a:pPr lvl="1"/>
            <a:r>
              <a:rPr lang="en-US" sz="1200" dirty="0" smtClean="0">
                <a:latin typeface="Comic Sans MS"/>
                <a:cs typeface="Comic Sans MS"/>
              </a:rPr>
              <a:t>Reading should be happening everyday and </a:t>
            </a:r>
            <a:r>
              <a:rPr lang="en-US" sz="1200" dirty="0" smtClean="0">
                <a:latin typeface="Comic Sans MS"/>
                <a:cs typeface="Comic Sans MS"/>
              </a:rPr>
              <a:t>I’ve popped up a link to a really good website for you to take a look at.</a:t>
            </a:r>
            <a:endParaRPr lang="en-US" sz="1200" dirty="0" smtClean="0">
              <a:latin typeface="Comic Sans MS"/>
              <a:cs typeface="Comic Sans MS"/>
            </a:endParaRPr>
          </a:p>
          <a:p>
            <a:pPr algn="just"/>
            <a:endParaRPr lang="en-US" sz="1200" dirty="0" smtClean="0">
              <a:latin typeface="Comic Sans MS"/>
              <a:cs typeface="Comic Sans MS"/>
            </a:endParaRPr>
          </a:p>
          <a:p>
            <a:r>
              <a:rPr lang="en-US" sz="1200" dirty="0" smtClean="0">
                <a:latin typeface="Comic Sans MS"/>
                <a:cs typeface="Comic Sans MS"/>
              </a:rPr>
              <a:t>Don</a:t>
            </a:r>
            <a:r>
              <a:rPr lang="fr-FR" sz="1200" dirty="0" smtClean="0">
                <a:latin typeface="Comic Sans MS"/>
                <a:cs typeface="Comic Sans MS"/>
              </a:rPr>
              <a:t>’</a:t>
            </a:r>
            <a:r>
              <a:rPr lang="en-US" sz="1200" dirty="0" smtClean="0">
                <a:latin typeface="Comic Sans MS"/>
                <a:cs typeface="Comic Sans MS"/>
              </a:rPr>
              <a:t>t forget to email me if you have any questions or just to simply show me your work so far. </a:t>
            </a:r>
          </a:p>
          <a:p>
            <a:endParaRPr lang="en-US" sz="1200" dirty="0">
              <a:latin typeface="Comic Sans MS"/>
              <a:cs typeface="Comic Sans MS"/>
            </a:endParaRPr>
          </a:p>
          <a:p>
            <a:r>
              <a:rPr lang="en-US" sz="1200" dirty="0" smtClean="0">
                <a:latin typeface="Comic Sans MS"/>
                <a:cs typeface="Comic Sans MS"/>
              </a:rPr>
              <a:t>I really miss you all and hope you are keeping happy, safe and well.</a:t>
            </a:r>
          </a:p>
          <a:p>
            <a:r>
              <a:rPr lang="en-US" sz="1200" dirty="0" smtClean="0">
                <a:latin typeface="Comic Sans MS"/>
                <a:cs typeface="Comic Sans MS"/>
              </a:rPr>
              <a:t>Looking forward to seeing you all soon,</a:t>
            </a:r>
          </a:p>
          <a:p>
            <a:r>
              <a:rPr lang="en-US" sz="1200" dirty="0" err="1" smtClean="0">
                <a:latin typeface="Comic Sans MS"/>
                <a:cs typeface="Comic Sans MS"/>
              </a:rPr>
              <a:t>Mrs</a:t>
            </a:r>
            <a:r>
              <a:rPr lang="en-US" sz="1200" dirty="0" smtClean="0">
                <a:latin typeface="Comic Sans MS"/>
                <a:cs typeface="Comic Sans MS"/>
              </a:rPr>
              <a:t> B</a:t>
            </a:r>
            <a:endParaRPr lang="en-US" sz="1200" dirty="0">
              <a:latin typeface="Comic Sans MS"/>
              <a:cs typeface="Comic Sans MS"/>
            </a:endParaRPr>
          </a:p>
        </p:txBody>
      </p:sp>
    </p:spTree>
    <p:extLst>
      <p:ext uri="{BB962C8B-B14F-4D97-AF65-F5344CB8AC3E}">
        <p14:creationId xmlns:p14="http://schemas.microsoft.com/office/powerpoint/2010/main" val="36256862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latin typeface="Lucida Handwriting"/>
                <a:cs typeface="Lucida Handwriting"/>
              </a:rPr>
              <a:t>Maths</a:t>
            </a:r>
            <a:endParaRPr lang="en-US" u="sng" dirty="0">
              <a:latin typeface="Lucida Handwriting"/>
              <a:cs typeface="Lucida Handwriting"/>
            </a:endParaRPr>
          </a:p>
        </p:txBody>
      </p:sp>
      <p:sp>
        <p:nvSpPr>
          <p:cNvPr id="3" name="TextBox 2"/>
          <p:cNvSpPr txBox="1"/>
          <p:nvPr/>
        </p:nvSpPr>
        <p:spPr>
          <a:xfrm>
            <a:off x="457200" y="1619052"/>
            <a:ext cx="8229600" cy="5139869"/>
          </a:xfrm>
          <a:prstGeom prst="rect">
            <a:avLst/>
          </a:prstGeom>
          <a:solidFill>
            <a:schemeClr val="lt1">
              <a:alpha val="59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dirty="0" smtClean="0">
                <a:latin typeface="Comic Sans MS"/>
                <a:cs typeface="Comic Sans MS"/>
              </a:rPr>
              <a:t>The links to </a:t>
            </a:r>
            <a:r>
              <a:rPr lang="en-US" sz="1600" dirty="0" err="1" smtClean="0">
                <a:latin typeface="Comic Sans MS"/>
                <a:cs typeface="Comic Sans MS"/>
              </a:rPr>
              <a:t>Maths</a:t>
            </a:r>
            <a:r>
              <a:rPr lang="en-US" sz="1600" dirty="0" smtClean="0">
                <a:latin typeface="Comic Sans MS"/>
                <a:cs typeface="Comic Sans MS"/>
              </a:rPr>
              <a:t> home learning are below. </a:t>
            </a:r>
            <a:r>
              <a:rPr lang="en-US" sz="1600" dirty="0" err="1" smtClean="0">
                <a:latin typeface="Comic Sans MS"/>
                <a:cs typeface="Comic Sans MS"/>
              </a:rPr>
              <a:t>Mr</a:t>
            </a:r>
            <a:r>
              <a:rPr lang="en-US" sz="1600" dirty="0" smtClean="0">
                <a:latin typeface="Comic Sans MS"/>
                <a:cs typeface="Comic Sans MS"/>
              </a:rPr>
              <a:t> </a:t>
            </a:r>
            <a:r>
              <a:rPr lang="en-US" sz="1600" dirty="0" err="1" smtClean="0">
                <a:latin typeface="Comic Sans MS"/>
                <a:cs typeface="Comic Sans MS"/>
              </a:rPr>
              <a:t>Stapley</a:t>
            </a:r>
            <a:r>
              <a:rPr lang="en-US" sz="1600" dirty="0" smtClean="0">
                <a:latin typeface="Comic Sans MS"/>
                <a:cs typeface="Comic Sans MS"/>
              </a:rPr>
              <a:t> will be uploading the printable worksheets on our school website once they become available.</a:t>
            </a:r>
            <a:endParaRPr lang="en-US" sz="1600" dirty="0" smtClean="0">
              <a:latin typeface="Comic Sans MS"/>
              <a:cs typeface="Comic Sans MS"/>
            </a:endParaRPr>
          </a:p>
          <a:p>
            <a:endParaRPr lang="en-US" sz="1600" dirty="0">
              <a:latin typeface="Comic Sans MS"/>
              <a:cs typeface="Comic Sans MS"/>
            </a:endParaRPr>
          </a:p>
          <a:p>
            <a:r>
              <a:rPr lang="en-US" sz="1600" dirty="0" smtClean="0">
                <a:latin typeface="Comic Sans MS"/>
                <a:cs typeface="Comic Sans MS"/>
              </a:rPr>
              <a:t>Year 5: </a:t>
            </a:r>
            <a:r>
              <a:rPr lang="en-US" sz="1600" dirty="0" smtClean="0">
                <a:latin typeface="Comic Sans MS"/>
                <a:cs typeface="Comic Sans MS"/>
                <a:hlinkClick r:id="rId3"/>
              </a:rPr>
              <a:t>https://whiterosemaths.com/homelearning/year-5/</a:t>
            </a:r>
            <a:endParaRPr lang="en-US" sz="1600" dirty="0" smtClean="0">
              <a:latin typeface="Comic Sans MS"/>
              <a:cs typeface="Comic Sans MS"/>
            </a:endParaRPr>
          </a:p>
          <a:p>
            <a:r>
              <a:rPr lang="en-US" sz="1600" dirty="0">
                <a:latin typeface="Comic Sans MS"/>
                <a:cs typeface="Comic Sans MS"/>
              </a:rPr>
              <a:t>	</a:t>
            </a:r>
            <a:r>
              <a:rPr lang="en-US" sz="1600" dirty="0" smtClean="0">
                <a:latin typeface="Comic Sans MS"/>
                <a:cs typeface="Comic Sans MS"/>
              </a:rPr>
              <a:t>You will be learning </a:t>
            </a:r>
            <a:r>
              <a:rPr lang="en-US" sz="1600" dirty="0" smtClean="0">
                <a:latin typeface="Comic Sans MS"/>
                <a:cs typeface="Comic Sans MS"/>
              </a:rPr>
              <a:t>to add and subtract fractions.</a:t>
            </a:r>
            <a:endParaRPr lang="en-US" sz="1600" dirty="0" smtClean="0">
              <a:latin typeface="Comic Sans MS"/>
              <a:cs typeface="Comic Sans MS"/>
            </a:endParaRPr>
          </a:p>
          <a:p>
            <a:r>
              <a:rPr lang="en-US" sz="1600" dirty="0" smtClean="0">
                <a:latin typeface="Comic Sans MS"/>
                <a:cs typeface="Comic Sans MS"/>
              </a:rPr>
              <a:t>Year 6: </a:t>
            </a:r>
            <a:r>
              <a:rPr lang="en-US" sz="1600" dirty="0" smtClean="0">
                <a:latin typeface="Comic Sans MS"/>
                <a:cs typeface="Comic Sans MS"/>
                <a:hlinkClick r:id="rId4"/>
              </a:rPr>
              <a:t>https://whiterosemaths.com/homelearning/year-6/</a:t>
            </a:r>
            <a:endParaRPr lang="en-US" sz="1600" dirty="0" smtClean="0">
              <a:latin typeface="Comic Sans MS"/>
              <a:cs typeface="Comic Sans MS"/>
            </a:endParaRPr>
          </a:p>
          <a:p>
            <a:r>
              <a:rPr lang="en-US" sz="1600" dirty="0" smtClean="0">
                <a:latin typeface="Comic Sans MS"/>
                <a:cs typeface="Comic Sans MS"/>
              </a:rPr>
              <a:t>	</a:t>
            </a:r>
            <a:r>
              <a:rPr lang="en-US" sz="1600" dirty="0" smtClean="0">
                <a:latin typeface="Comic Sans MS"/>
                <a:cs typeface="Comic Sans MS"/>
              </a:rPr>
              <a:t>You will be learning to multiply fractions to begin with, some good revision for you all!</a:t>
            </a:r>
            <a:endParaRPr lang="en-US" sz="1600" dirty="0" smtClean="0">
              <a:latin typeface="Comic Sans MS"/>
              <a:cs typeface="Comic Sans MS"/>
            </a:endParaRPr>
          </a:p>
          <a:p>
            <a:endParaRPr lang="en-US" sz="1600" dirty="0">
              <a:latin typeface="Comic Sans MS"/>
              <a:cs typeface="Comic Sans MS"/>
            </a:endParaRPr>
          </a:p>
          <a:p>
            <a:r>
              <a:rPr lang="en-US" sz="1600" dirty="0" smtClean="0">
                <a:latin typeface="Comic Sans MS"/>
                <a:cs typeface="Comic Sans MS"/>
              </a:rPr>
              <a:t>You’ll </a:t>
            </a:r>
            <a:r>
              <a:rPr lang="en-US" sz="1600" dirty="0" smtClean="0">
                <a:latin typeface="Comic Sans MS"/>
                <a:cs typeface="Comic Sans MS"/>
              </a:rPr>
              <a:t>start each lesson with </a:t>
            </a:r>
            <a:r>
              <a:rPr lang="en-US" sz="1600" i="1" dirty="0" smtClean="0">
                <a:latin typeface="Comic Sans MS"/>
                <a:cs typeface="Comic Sans MS"/>
              </a:rPr>
              <a:t>flashback four</a:t>
            </a:r>
            <a:r>
              <a:rPr lang="en-US" sz="1600" dirty="0" smtClean="0">
                <a:latin typeface="Comic Sans MS"/>
                <a:cs typeface="Comic Sans MS"/>
              </a:rPr>
              <a:t> just like we would in class. Then download </a:t>
            </a:r>
            <a:r>
              <a:rPr lang="en-US" sz="1600" i="1" dirty="0" smtClean="0">
                <a:latin typeface="Comic Sans MS"/>
                <a:cs typeface="Comic Sans MS"/>
              </a:rPr>
              <a:t>Get the Activity </a:t>
            </a:r>
            <a:r>
              <a:rPr lang="en-US" sz="1600" dirty="0" smtClean="0">
                <a:latin typeface="Comic Sans MS"/>
                <a:cs typeface="Comic Sans MS"/>
              </a:rPr>
              <a:t>and either print off or write your answers down on a separate piece of paper (for some questions you may need to print off to do the working out). At the end, you can </a:t>
            </a:r>
            <a:r>
              <a:rPr lang="en-US" sz="1600" i="1" dirty="0" smtClean="0">
                <a:latin typeface="Comic Sans MS"/>
                <a:cs typeface="Comic Sans MS"/>
              </a:rPr>
              <a:t>Get the Answers </a:t>
            </a:r>
            <a:r>
              <a:rPr lang="en-US" sz="1600" dirty="0" smtClean="0">
                <a:latin typeface="Comic Sans MS"/>
                <a:cs typeface="Comic Sans MS"/>
              </a:rPr>
              <a:t>and mark you work. </a:t>
            </a:r>
          </a:p>
          <a:p>
            <a:endParaRPr lang="en-US" sz="1600" dirty="0" smtClean="0">
              <a:latin typeface="Comic Sans MS"/>
              <a:cs typeface="Comic Sans MS"/>
            </a:endParaRPr>
          </a:p>
          <a:p>
            <a:r>
              <a:rPr lang="en-US" sz="1600" dirty="0" smtClean="0">
                <a:latin typeface="Comic Sans MS"/>
                <a:cs typeface="Comic Sans MS"/>
              </a:rPr>
              <a:t>It would be really useful if you wrote down – maybe in your planner – anything you really struggled with or </a:t>
            </a:r>
            <a:r>
              <a:rPr lang="en-US" sz="1600" dirty="0" err="1" smtClean="0">
                <a:latin typeface="Comic Sans MS"/>
                <a:cs typeface="Comic Sans MS"/>
              </a:rPr>
              <a:t>didn</a:t>
            </a:r>
            <a:r>
              <a:rPr lang="fr-FR" sz="1600" dirty="0" smtClean="0">
                <a:latin typeface="Comic Sans MS"/>
                <a:cs typeface="Comic Sans MS"/>
              </a:rPr>
              <a:t>’</a:t>
            </a:r>
            <a:r>
              <a:rPr lang="en-US" sz="1600" dirty="0" smtClean="0">
                <a:latin typeface="Comic Sans MS"/>
                <a:cs typeface="Comic Sans MS"/>
              </a:rPr>
              <a:t>t understand; that way, when we go back we can go over anything you were unsure of.</a:t>
            </a:r>
          </a:p>
          <a:p>
            <a:endParaRPr lang="en-US" sz="1600" i="1" dirty="0">
              <a:latin typeface="Comic Sans MS"/>
              <a:cs typeface="Comic Sans MS"/>
            </a:endParaRPr>
          </a:p>
          <a:p>
            <a:pPr algn="ctr"/>
            <a:r>
              <a:rPr lang="en-US" sz="2000" u="sng" dirty="0">
                <a:latin typeface="Comic Sans MS"/>
                <a:cs typeface="Comic Sans MS"/>
              </a:rPr>
              <a:t>I</a:t>
            </a:r>
            <a:r>
              <a:rPr lang="en-US" sz="2000" u="sng" dirty="0" smtClean="0">
                <a:latin typeface="Comic Sans MS"/>
                <a:cs typeface="Comic Sans MS"/>
              </a:rPr>
              <a:t> will also be setting </a:t>
            </a:r>
            <a:r>
              <a:rPr lang="en-US" sz="2000" b="1" u="sng" dirty="0" err="1" smtClean="0">
                <a:latin typeface="Comic Sans MS"/>
                <a:cs typeface="Comic Sans MS"/>
              </a:rPr>
              <a:t>Mathletics</a:t>
            </a:r>
            <a:r>
              <a:rPr lang="en-US" sz="2000" u="sng" dirty="0" smtClean="0">
                <a:latin typeface="Comic Sans MS"/>
                <a:cs typeface="Comic Sans MS"/>
              </a:rPr>
              <a:t> which should compliment the White Rose learning you will be </a:t>
            </a:r>
            <a:r>
              <a:rPr lang="en-US" sz="2000" u="sng" dirty="0" smtClean="0">
                <a:latin typeface="Comic Sans MS"/>
                <a:cs typeface="Comic Sans MS"/>
              </a:rPr>
              <a:t>doing.</a:t>
            </a:r>
            <a:endParaRPr lang="en-US" sz="2000" u="sng" dirty="0">
              <a:latin typeface="Comic Sans MS"/>
              <a:cs typeface="Comic Sans MS"/>
            </a:endParaRPr>
          </a:p>
        </p:txBody>
      </p:sp>
    </p:spTree>
    <p:extLst>
      <p:ext uri="{BB962C8B-B14F-4D97-AF65-F5344CB8AC3E}">
        <p14:creationId xmlns:p14="http://schemas.microsoft.com/office/powerpoint/2010/main" val="1846800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5400000">
            <a:off x="-237741" y="355539"/>
            <a:ext cx="844815" cy="369332"/>
          </a:xfrm>
          <a:prstGeom prst="rect">
            <a:avLst/>
          </a:prstGeom>
          <a:noFill/>
        </p:spPr>
        <p:txBody>
          <a:bodyPr wrap="none" rtlCol="0">
            <a:spAutoFit/>
          </a:bodyPr>
          <a:lstStyle/>
          <a:p>
            <a:r>
              <a:rPr lang="en-US" dirty="0" smtClean="0"/>
              <a:t>English</a:t>
            </a:r>
            <a:endParaRPr lang="en-US" dirty="0"/>
          </a:p>
        </p:txBody>
      </p:sp>
      <p:pic>
        <p:nvPicPr>
          <p:cNvPr id="4" name="Picture 3" descr="Screen Shot 2020-05-15 at 11.54.34.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077" y="1318127"/>
            <a:ext cx="3879659" cy="3891560"/>
          </a:xfrm>
          <a:prstGeom prst="rect">
            <a:avLst/>
          </a:prstGeom>
        </p:spPr>
      </p:pic>
      <p:sp>
        <p:nvSpPr>
          <p:cNvPr id="5" name="Rectangle 4"/>
          <p:cNvSpPr/>
          <p:nvPr/>
        </p:nvSpPr>
        <p:spPr>
          <a:xfrm>
            <a:off x="498231" y="117797"/>
            <a:ext cx="8157307" cy="1200329"/>
          </a:xfrm>
          <a:prstGeom prst="rect">
            <a:avLst/>
          </a:prstGeom>
        </p:spPr>
        <p:txBody>
          <a:bodyPr wrap="square">
            <a:spAutoFit/>
          </a:bodyPr>
          <a:lstStyle/>
          <a:p>
            <a:pPr algn="ctr"/>
            <a:r>
              <a:rPr lang="en-US" dirty="0"/>
              <a:t>​</a:t>
            </a:r>
            <a:r>
              <a:rPr lang="en-US" dirty="0">
                <a:latin typeface="Coneria Script Demo"/>
                <a:cs typeface="Coneria Script Demo"/>
              </a:rPr>
              <a:t>"There was once a boy, quite ordinary like any other, he lived in an old forest cabin with his mute grandmother.  There weren't many things a lonely, young boy like him could do so he went for long forest walks hoping he would find something new" </a:t>
            </a:r>
          </a:p>
        </p:txBody>
      </p:sp>
      <p:sp>
        <p:nvSpPr>
          <p:cNvPr id="6" name="Rounded Rectangle 5"/>
          <p:cNvSpPr/>
          <p:nvPr/>
        </p:nvSpPr>
        <p:spPr>
          <a:xfrm>
            <a:off x="369332" y="5412154"/>
            <a:ext cx="8286205" cy="124069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chemeClr val="tx1"/>
                </a:solidFill>
                <a:latin typeface="Lucida Handwriting"/>
                <a:cs typeface="Lucida Handwriting"/>
              </a:rPr>
              <a:t>You’ll need to download and print a copy of the activity book. Follow the instructions and watch the video clip </a:t>
            </a:r>
            <a:r>
              <a:rPr lang="en-US" sz="1400" dirty="0" smtClean="0">
                <a:solidFill>
                  <a:schemeClr val="tx1"/>
                </a:solidFill>
                <a:latin typeface="Lucida Handwriting"/>
                <a:cs typeface="Lucida Handwriting"/>
                <a:hlinkClick r:id="rId2"/>
              </a:rPr>
              <a:t>https://www.literacyshed.com/blackhat.html#</a:t>
            </a:r>
            <a:endParaRPr lang="en-US" sz="1400" dirty="0" smtClean="0">
              <a:solidFill>
                <a:schemeClr val="tx1"/>
              </a:solidFill>
              <a:latin typeface="Lucida Handwriting"/>
              <a:cs typeface="Lucida Handwriting"/>
            </a:endParaRPr>
          </a:p>
          <a:p>
            <a:pPr algn="ctr"/>
            <a:r>
              <a:rPr lang="en-US" sz="1400" dirty="0" smtClean="0">
                <a:solidFill>
                  <a:schemeClr val="tx1"/>
                </a:solidFill>
                <a:latin typeface="Lucida Handwriting"/>
                <a:cs typeface="Lucida Handwriting"/>
              </a:rPr>
              <a:t>There are 6 task you can complete once you have completed the activities.</a:t>
            </a:r>
          </a:p>
          <a:p>
            <a:pPr algn="ctr"/>
            <a:r>
              <a:rPr lang="en-US" sz="1400" dirty="0" smtClean="0">
                <a:solidFill>
                  <a:schemeClr val="tx1"/>
                </a:solidFill>
                <a:latin typeface="Lucida Handwriting"/>
                <a:cs typeface="Lucida Handwriting"/>
              </a:rPr>
              <a:t>Again, I would love to see and read your work so please email it to me.</a:t>
            </a:r>
            <a:endParaRPr lang="en-US" sz="1400" dirty="0">
              <a:solidFill>
                <a:schemeClr val="tx1"/>
              </a:solidFill>
              <a:latin typeface="Lucida Handwriting"/>
              <a:cs typeface="Lucida Handwriting"/>
            </a:endParaRPr>
          </a:p>
        </p:txBody>
      </p:sp>
    </p:spTree>
    <p:extLst>
      <p:ext uri="{BB962C8B-B14F-4D97-AF65-F5344CB8AC3E}">
        <p14:creationId xmlns:p14="http://schemas.microsoft.com/office/powerpoint/2010/main" val="2703563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44"/>
            <a:ext cx="8229600" cy="211925"/>
          </a:xfrm>
        </p:spPr>
        <p:txBody>
          <a:bodyPr>
            <a:noAutofit/>
          </a:bodyPr>
          <a:lstStyle/>
          <a:p>
            <a:r>
              <a:rPr lang="en-US" sz="2000" b="1" u="sng" dirty="0" smtClean="0">
                <a:latin typeface="Lucida Handwriting"/>
                <a:cs typeface="Lucida Handwriting"/>
              </a:rPr>
              <a:t>Topic </a:t>
            </a:r>
            <a:r>
              <a:rPr lang="en-US" sz="2000" b="1" u="sng" dirty="0" smtClean="0">
                <a:latin typeface="Lucida Handwriting"/>
                <a:cs typeface="Lucida Handwriting"/>
              </a:rPr>
              <a:t>– Me, myself and I</a:t>
            </a:r>
            <a:endParaRPr lang="en-US" sz="2000" b="1" u="sng" dirty="0">
              <a:latin typeface="Lucida Handwriting"/>
              <a:cs typeface="Lucida Handwriting"/>
            </a:endParaRPr>
          </a:p>
        </p:txBody>
      </p:sp>
      <p:sp>
        <p:nvSpPr>
          <p:cNvPr id="3" name="TextBox 2"/>
          <p:cNvSpPr txBox="1"/>
          <p:nvPr/>
        </p:nvSpPr>
        <p:spPr>
          <a:xfrm>
            <a:off x="0" y="0"/>
            <a:ext cx="1576310" cy="369332"/>
          </a:xfrm>
          <a:prstGeom prst="rect">
            <a:avLst/>
          </a:prstGeom>
          <a:noFill/>
        </p:spPr>
        <p:txBody>
          <a:bodyPr wrap="none" rtlCol="0">
            <a:spAutoFit/>
          </a:bodyPr>
          <a:lstStyle/>
          <a:p>
            <a:r>
              <a:rPr lang="en-US" dirty="0" smtClean="0"/>
              <a:t>Topic: Humans</a:t>
            </a:r>
            <a:endParaRPr lang="en-US" dirty="0"/>
          </a:p>
        </p:txBody>
      </p:sp>
      <p:sp>
        <p:nvSpPr>
          <p:cNvPr id="4" name="Rounded Rectangle 3"/>
          <p:cNvSpPr/>
          <p:nvPr/>
        </p:nvSpPr>
        <p:spPr>
          <a:xfrm>
            <a:off x="61790" y="369332"/>
            <a:ext cx="9045220" cy="55534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dirty="0" smtClean="0">
                <a:latin typeface="Comic Sans MS"/>
                <a:cs typeface="Comic Sans MS"/>
              </a:rPr>
              <a:t>You will be spending the next few weeks </a:t>
            </a:r>
            <a:r>
              <a:rPr lang="en-US" sz="1100" dirty="0" smtClean="0">
                <a:latin typeface="Comic Sans MS"/>
                <a:cs typeface="Comic Sans MS"/>
              </a:rPr>
              <a:t>looking at humans and the human body. That will include being and staying healthy and different functions of the human body. Please remember that this is a range of tasks and I would not expect you to complete them all. </a:t>
            </a:r>
            <a:endParaRPr lang="en-US" sz="1100" dirty="0">
              <a:latin typeface="Comic Sans MS"/>
              <a:cs typeface="Comic Sans MS"/>
            </a:endParaRPr>
          </a:p>
        </p:txBody>
      </p:sp>
      <p:sp>
        <p:nvSpPr>
          <p:cNvPr id="5" name="Rounded Rectangle 4"/>
          <p:cNvSpPr/>
          <p:nvPr/>
        </p:nvSpPr>
        <p:spPr>
          <a:xfrm>
            <a:off x="71642" y="2867597"/>
            <a:ext cx="2481385" cy="181922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b="1" u="sng" dirty="0" smtClean="0">
                <a:latin typeface="Comic Sans MS"/>
                <a:cs typeface="Comic Sans MS"/>
              </a:rPr>
              <a:t>Dear Diary…</a:t>
            </a:r>
          </a:p>
          <a:p>
            <a:pPr algn="ctr"/>
            <a:r>
              <a:rPr lang="en-US" sz="1100" dirty="0" smtClean="0">
                <a:latin typeface="Comic Sans MS"/>
                <a:cs typeface="Comic Sans MS"/>
              </a:rPr>
              <a:t>Over 3 days, write a food diary of everything you eat and any exercise you do. Write a summary thinking carefully about what you found. Are you more or less active than you thought? Do you eat a balanced diet? Is there anything you could or would like to change?</a:t>
            </a:r>
            <a:endParaRPr lang="en-US" sz="1100" dirty="0">
              <a:latin typeface="Comic Sans MS"/>
              <a:cs typeface="Comic Sans MS"/>
            </a:endParaRPr>
          </a:p>
        </p:txBody>
      </p:sp>
      <p:sp>
        <p:nvSpPr>
          <p:cNvPr id="6" name="Rounded Rectangle 5"/>
          <p:cNvSpPr/>
          <p:nvPr/>
        </p:nvSpPr>
        <p:spPr>
          <a:xfrm>
            <a:off x="98780" y="1022383"/>
            <a:ext cx="2280849" cy="176649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altLang="en-US" sz="1100" b="1" u="sng" dirty="0" smtClean="0">
                <a:solidFill>
                  <a:srgbClr val="000000"/>
                </a:solidFill>
                <a:latin typeface="Comic Sans MS"/>
                <a:ea typeface="Sassoon Infant Rg" panose="02000503030000020003" pitchFamily="50" charset="0"/>
                <a:cs typeface="Comic Sans MS"/>
              </a:rPr>
              <a:t>Healthy Eating</a:t>
            </a:r>
            <a:endParaRPr lang="en-GB" altLang="en-US" sz="1100" b="1" u="sng" dirty="0" smtClean="0">
              <a:solidFill>
                <a:srgbClr val="000000"/>
              </a:solidFill>
              <a:latin typeface="Comic Sans MS"/>
              <a:ea typeface="Sassoon Infant Rg" panose="02000503030000020003" pitchFamily="50" charset="0"/>
              <a:cs typeface="Comic Sans MS"/>
            </a:endParaRPr>
          </a:p>
          <a:p>
            <a:pPr algn="ctr"/>
            <a:r>
              <a:rPr lang="en-GB" altLang="en-US" sz="1100" dirty="0" smtClean="0">
                <a:solidFill>
                  <a:srgbClr val="000000"/>
                </a:solidFill>
                <a:latin typeface="Comic Sans MS"/>
                <a:ea typeface="Sassoon Infant Rg" panose="02000503030000020003" pitchFamily="50" charset="0"/>
                <a:cs typeface="Comic Sans MS"/>
              </a:rPr>
              <a:t>On a healthy eating plate template, record (drawings, pictures or words) a ‘normal’ days worth of food. </a:t>
            </a:r>
            <a:r>
              <a:rPr lang="en-GB" altLang="en-US" sz="1100" dirty="0" smtClean="0">
                <a:solidFill>
                  <a:srgbClr val="000000"/>
                </a:solidFill>
                <a:latin typeface="Comic Sans MS"/>
                <a:ea typeface="Sassoon Infant Rg" panose="02000503030000020003" pitchFamily="50" charset="0"/>
                <a:cs typeface="Comic Sans MS"/>
              </a:rPr>
              <a:t>What do you notice about what you eat? Should you eat more or less of a particular food group?</a:t>
            </a:r>
            <a:endParaRPr lang="en-GB" altLang="en-US" sz="1100" dirty="0">
              <a:solidFill>
                <a:srgbClr val="000000"/>
              </a:solidFill>
              <a:latin typeface="Comic Sans MS"/>
              <a:ea typeface="Sassoon Infant Rg" panose="02000503030000020003" pitchFamily="50" charset="0"/>
              <a:cs typeface="Comic Sans MS"/>
            </a:endParaRPr>
          </a:p>
        </p:txBody>
      </p:sp>
      <p:sp>
        <p:nvSpPr>
          <p:cNvPr id="9" name="Rounded Rectangle 8"/>
          <p:cNvSpPr/>
          <p:nvPr/>
        </p:nvSpPr>
        <p:spPr>
          <a:xfrm>
            <a:off x="2457009" y="1022383"/>
            <a:ext cx="2959982" cy="7653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u="sng" dirty="0" smtClean="0">
                <a:latin typeface="Comic Sans MS"/>
                <a:cs typeface="Comic Sans MS"/>
              </a:rPr>
              <a:t>Poster</a:t>
            </a:r>
          </a:p>
          <a:p>
            <a:pPr algn="ctr"/>
            <a:r>
              <a:rPr lang="en-US" sz="1100" dirty="0" smtClean="0">
                <a:latin typeface="Comic Sans MS"/>
                <a:cs typeface="Comic Sans MS"/>
              </a:rPr>
              <a:t>Create a poster on the importance of exercise. What is it’s impact on the body and mind? Is it’s impact important? </a:t>
            </a:r>
            <a:endParaRPr lang="en-US" sz="1100" dirty="0">
              <a:latin typeface="Comic Sans MS"/>
              <a:cs typeface="Comic Sans MS"/>
            </a:endParaRPr>
          </a:p>
        </p:txBody>
      </p:sp>
      <p:sp>
        <p:nvSpPr>
          <p:cNvPr id="10" name="Rounded Rectangle 9"/>
          <p:cNvSpPr/>
          <p:nvPr/>
        </p:nvSpPr>
        <p:spPr>
          <a:xfrm>
            <a:off x="5523697" y="1057578"/>
            <a:ext cx="3495939" cy="14283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u="sng" dirty="0" smtClean="0">
                <a:latin typeface="Comic Sans MS"/>
                <a:cs typeface="Comic Sans MS"/>
              </a:rPr>
              <a:t>The Heart</a:t>
            </a:r>
          </a:p>
          <a:p>
            <a:pPr algn="ctr"/>
            <a:r>
              <a:rPr lang="en-US" sz="1200" dirty="0">
                <a:hlinkClick r:id="rId2"/>
              </a:rPr>
              <a:t>https://www.bbc.co.uk/bitesize/clips/</a:t>
            </a:r>
            <a:r>
              <a:rPr lang="en-US" sz="1200" dirty="0" smtClean="0">
                <a:hlinkClick r:id="rId2"/>
              </a:rPr>
              <a:t>z9dg9j6</a:t>
            </a:r>
            <a:endParaRPr lang="en-US" sz="1200" dirty="0" smtClean="0"/>
          </a:p>
          <a:p>
            <a:pPr algn="ctr"/>
            <a:r>
              <a:rPr lang="en-US" sz="1200" dirty="0" smtClean="0"/>
              <a:t>Watch the clip above and read through slides 1 – 3 on the Human Circulatory System PPT on the school website. Print off or draw and label the human heart system based on what you have found out.</a:t>
            </a:r>
            <a:endParaRPr lang="en-US" sz="1200" dirty="0" smtClean="0">
              <a:latin typeface="Comic Sans MS"/>
              <a:cs typeface="Comic Sans MS"/>
            </a:endParaRPr>
          </a:p>
        </p:txBody>
      </p:sp>
      <p:sp>
        <p:nvSpPr>
          <p:cNvPr id="11" name="Rounded Rectangle 10"/>
          <p:cNvSpPr/>
          <p:nvPr/>
        </p:nvSpPr>
        <p:spPr>
          <a:xfrm>
            <a:off x="2457009" y="1860085"/>
            <a:ext cx="2959982" cy="10320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u="sng" dirty="0">
                <a:latin typeface="Comic Sans MS"/>
                <a:cs typeface="Comic Sans MS"/>
              </a:rPr>
              <a:t>T</a:t>
            </a:r>
            <a:r>
              <a:rPr lang="en-US" sz="1100" b="1" u="sng" dirty="0" smtClean="0">
                <a:latin typeface="Comic Sans MS"/>
                <a:cs typeface="Comic Sans MS"/>
              </a:rPr>
              <a:t>he Human Body</a:t>
            </a:r>
          </a:p>
          <a:p>
            <a:pPr algn="ctr"/>
            <a:r>
              <a:rPr lang="en-US" sz="1100" dirty="0" smtClean="0">
                <a:latin typeface="Comic Sans MS"/>
                <a:cs typeface="Comic Sans MS"/>
              </a:rPr>
              <a:t>Do you know the body as well as you think you do? Print of the worksheet: Major organs of the human body and complete the worksheet. </a:t>
            </a:r>
            <a:endParaRPr lang="en-US" sz="1100" dirty="0">
              <a:latin typeface="Comic Sans MS"/>
              <a:cs typeface="Comic Sans MS"/>
            </a:endParaRPr>
          </a:p>
        </p:txBody>
      </p:sp>
      <p:sp>
        <p:nvSpPr>
          <p:cNvPr id="14" name="Rounded Rectangle 13"/>
          <p:cNvSpPr/>
          <p:nvPr/>
        </p:nvSpPr>
        <p:spPr>
          <a:xfrm>
            <a:off x="3797542" y="3001408"/>
            <a:ext cx="2145363" cy="23327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u="sng" dirty="0" smtClean="0">
                <a:latin typeface="Comic Sans MS"/>
                <a:cs typeface="Comic Sans MS"/>
              </a:rPr>
              <a:t>Healthy Eating</a:t>
            </a:r>
          </a:p>
          <a:p>
            <a:pPr algn="ctr"/>
            <a:r>
              <a:rPr lang="en-US" sz="1050" dirty="0" smtClean="0">
                <a:latin typeface="Comic Sans MS"/>
                <a:cs typeface="Comic Sans MS"/>
              </a:rPr>
              <a:t>From what you know about healthy eating, make a healthy meal or snack. Write the recipe and method down. Think carefully about the ingredients that go into it and how it is or isn’t healthy e.g. in baking, sugar and butter is usually used, can these be substituted to make it a healthier treat?</a:t>
            </a:r>
            <a:endParaRPr lang="en-US" sz="1050" dirty="0">
              <a:latin typeface="Comic Sans MS"/>
              <a:cs typeface="Comic Sans MS"/>
            </a:endParaRPr>
          </a:p>
        </p:txBody>
      </p:sp>
      <p:sp>
        <p:nvSpPr>
          <p:cNvPr id="15" name="Rounded Rectangle 14"/>
          <p:cNvSpPr/>
          <p:nvPr/>
        </p:nvSpPr>
        <p:spPr>
          <a:xfrm>
            <a:off x="6030794" y="3242523"/>
            <a:ext cx="2988841" cy="357110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u="sng" dirty="0" smtClean="0">
                <a:latin typeface="Comic Sans MS"/>
                <a:cs typeface="Comic Sans MS"/>
              </a:rPr>
              <a:t>The Human Circulatory System</a:t>
            </a:r>
          </a:p>
          <a:p>
            <a:pPr algn="ctr"/>
            <a:r>
              <a:rPr lang="en-US" sz="1200" dirty="0" smtClean="0">
                <a:latin typeface="Comic Sans MS"/>
                <a:cs typeface="Comic Sans MS"/>
              </a:rPr>
              <a:t>Complete slides 3 – 8 on the Human Circulatory System. </a:t>
            </a:r>
          </a:p>
          <a:p>
            <a:pPr algn="ctr"/>
            <a:r>
              <a:rPr lang="en-US" sz="1200" dirty="0" smtClean="0">
                <a:latin typeface="Comic Sans MS"/>
                <a:cs typeface="Comic Sans MS"/>
              </a:rPr>
              <a:t>Read through the PowerPoint slides and complete the attached activities on: the lungs and th</a:t>
            </a:r>
            <a:r>
              <a:rPr lang="en-US" sz="1200" dirty="0" smtClean="0">
                <a:latin typeface="Comic Sans MS"/>
                <a:cs typeface="Comic Sans MS"/>
              </a:rPr>
              <a:t>e air sacs. </a:t>
            </a:r>
          </a:p>
          <a:p>
            <a:pPr algn="ctr"/>
            <a:r>
              <a:rPr lang="en-US" sz="1200" dirty="0" smtClean="0">
                <a:latin typeface="Comic Sans MS"/>
                <a:cs typeface="Comic Sans MS"/>
              </a:rPr>
              <a:t>There are lots of videos online, some of these might help your understanding:</a:t>
            </a:r>
            <a:endParaRPr lang="en-US" sz="1200" dirty="0" smtClean="0">
              <a:latin typeface="Comic Sans MS"/>
              <a:cs typeface="Comic Sans MS"/>
            </a:endParaRPr>
          </a:p>
          <a:p>
            <a:pPr algn="ctr"/>
            <a:r>
              <a:rPr lang="en-US" sz="1200" dirty="0">
                <a:hlinkClick r:id="rId3"/>
              </a:rPr>
              <a:t>https://www.bbc.co.uk/bitesize/topics/</a:t>
            </a:r>
            <a:r>
              <a:rPr lang="en-US" sz="1200" dirty="0" smtClean="0">
                <a:hlinkClick r:id="rId3"/>
              </a:rPr>
              <a:t>zwdr6yc</a:t>
            </a:r>
            <a:endParaRPr lang="en-US" sz="1200" dirty="0" smtClean="0"/>
          </a:p>
          <a:p>
            <a:pPr algn="ctr"/>
            <a:r>
              <a:rPr lang="en-US" sz="1200" dirty="0" smtClean="0">
                <a:hlinkClick r:id="rId4"/>
              </a:rPr>
              <a:t>https</a:t>
            </a:r>
            <a:r>
              <a:rPr lang="en-US" sz="1200" dirty="0">
                <a:hlinkClick r:id="rId4"/>
              </a:rPr>
              <a:t>://www.bbc.co.uk/teach/class-clips-video/science-ks2-respiration-how-is-oxygen-transported-round-the-body/</a:t>
            </a:r>
            <a:r>
              <a:rPr lang="en-US" sz="1200" dirty="0" smtClean="0">
                <a:hlinkClick r:id="rId4"/>
              </a:rPr>
              <a:t>z7t8qp3</a:t>
            </a:r>
            <a:endParaRPr lang="en-US" sz="1200" dirty="0" smtClean="0"/>
          </a:p>
          <a:p>
            <a:pPr algn="ctr"/>
            <a:r>
              <a:rPr lang="en-US" sz="1200" dirty="0" smtClean="0">
                <a:hlinkClick r:id="rId5"/>
              </a:rPr>
              <a:t>https</a:t>
            </a:r>
            <a:r>
              <a:rPr lang="en-US" sz="1200" dirty="0">
                <a:hlinkClick r:id="rId5"/>
              </a:rPr>
              <a:t>://www.bbc.co.uk/bitesize/topics/zv9qhyc/articles/</a:t>
            </a:r>
            <a:r>
              <a:rPr lang="en-US" sz="1200" dirty="0" smtClean="0">
                <a:hlinkClick r:id="rId5"/>
              </a:rPr>
              <a:t>zdfs47h</a:t>
            </a:r>
            <a:endParaRPr lang="en-US" sz="1200" dirty="0" smtClean="0"/>
          </a:p>
        </p:txBody>
      </p:sp>
      <p:sp>
        <p:nvSpPr>
          <p:cNvPr id="18" name="Rounded Rectangle 17"/>
          <p:cNvSpPr/>
          <p:nvPr/>
        </p:nvSpPr>
        <p:spPr>
          <a:xfrm>
            <a:off x="98779" y="5449414"/>
            <a:ext cx="5844127" cy="13642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050" b="1" u="sng" dirty="0"/>
              <a:t>Useful diet websites </a:t>
            </a:r>
            <a:endParaRPr lang="en-US" sz="1050" b="1" u="sng" dirty="0"/>
          </a:p>
          <a:p>
            <a:r>
              <a:rPr lang="en-US" sz="1050" dirty="0"/>
              <a:t>What should I be eating/drinking? Trust me I’m a Doctor, BBC: </a:t>
            </a:r>
            <a:endParaRPr lang="en-US" sz="1050" dirty="0"/>
          </a:p>
          <a:p>
            <a:r>
              <a:rPr lang="en-US" sz="1050" dirty="0"/>
              <a:t>http://</a:t>
            </a:r>
            <a:r>
              <a:rPr lang="en-US" sz="1050" dirty="0" err="1"/>
              <a:t>www.bbc.co.uk</a:t>
            </a:r>
            <a:r>
              <a:rPr lang="en-US" sz="1050" dirty="0"/>
              <a:t>/</a:t>
            </a:r>
            <a:r>
              <a:rPr lang="en-US" sz="1050" dirty="0" err="1"/>
              <a:t>programmes</a:t>
            </a:r>
            <a:r>
              <a:rPr lang="en-US" sz="1050" dirty="0"/>
              <a:t>/articles/1yV5MBkc2Y6pQSWyMgR21y2/what- should-</a:t>
            </a:r>
            <a:r>
              <a:rPr lang="en-US" sz="1050" dirty="0" err="1"/>
              <a:t>i</a:t>
            </a:r>
            <a:r>
              <a:rPr lang="en-US" sz="1050" dirty="0"/>
              <a:t>-be-eating-drinking </a:t>
            </a:r>
            <a:endParaRPr lang="en-US" sz="1050" dirty="0"/>
          </a:p>
          <a:p>
            <a:r>
              <a:rPr lang="en-US" sz="1050" dirty="0"/>
              <a:t>Food and diet, NHS: </a:t>
            </a:r>
            <a:endParaRPr lang="en-US" sz="1050" dirty="0"/>
          </a:p>
          <a:p>
            <a:r>
              <a:rPr lang="en-US" sz="1050" dirty="0"/>
              <a:t>http://</a:t>
            </a:r>
            <a:r>
              <a:rPr lang="en-US" sz="1050" dirty="0" err="1"/>
              <a:t>www.nhs.uk</a:t>
            </a:r>
            <a:r>
              <a:rPr lang="en-US" sz="1050" dirty="0"/>
              <a:t>/</a:t>
            </a:r>
            <a:r>
              <a:rPr lang="en-US" sz="1050" dirty="0" err="1"/>
              <a:t>livewell</a:t>
            </a:r>
            <a:r>
              <a:rPr lang="en-US" sz="1050" dirty="0"/>
              <a:t>/</a:t>
            </a:r>
            <a:r>
              <a:rPr lang="en-US" sz="1050" dirty="0" err="1"/>
              <a:t>goodfood</a:t>
            </a:r>
            <a:r>
              <a:rPr lang="en-US" sz="1050" dirty="0"/>
              <a:t>/Pages/</a:t>
            </a:r>
            <a:r>
              <a:rPr lang="en-US" sz="1050" dirty="0" err="1"/>
              <a:t>Goodfoodhome.aspx</a:t>
            </a:r>
            <a:r>
              <a:rPr lang="en-US" sz="1050" dirty="0"/>
              <a:t> </a:t>
            </a:r>
            <a:endParaRPr lang="en-US" sz="1050" dirty="0"/>
          </a:p>
          <a:p>
            <a:r>
              <a:rPr lang="en-US" sz="1050" dirty="0" err="1"/>
              <a:t>Heathy</a:t>
            </a:r>
            <a:r>
              <a:rPr lang="en-US" sz="1050" dirty="0"/>
              <a:t> Eating, British Heart Foundation: </a:t>
            </a:r>
            <a:endParaRPr lang="en-US" sz="1050" dirty="0"/>
          </a:p>
          <a:p>
            <a:r>
              <a:rPr lang="en-US" sz="1050" dirty="0"/>
              <a:t>https://</a:t>
            </a:r>
            <a:r>
              <a:rPr lang="en-US" sz="1050" dirty="0" err="1"/>
              <a:t>www.bhf.org.uk</a:t>
            </a:r>
            <a:r>
              <a:rPr lang="en-US" sz="1050" dirty="0"/>
              <a:t>/heart-health/preventing-heart-disease/healthy-eating </a:t>
            </a:r>
            <a:endParaRPr lang="en-US" sz="1050" dirty="0"/>
          </a:p>
        </p:txBody>
      </p:sp>
      <p:sp>
        <p:nvSpPr>
          <p:cNvPr id="12" name="Rectangle 11"/>
          <p:cNvSpPr/>
          <p:nvPr/>
        </p:nvSpPr>
        <p:spPr>
          <a:xfrm>
            <a:off x="3937000" y="2485936"/>
            <a:ext cx="2286000" cy="369332"/>
          </a:xfrm>
          <a:prstGeom prst="rect">
            <a:avLst/>
          </a:prstGeom>
        </p:spPr>
        <p:txBody>
          <a:bodyPr>
            <a:spAutoFit/>
          </a:bodyPr>
          <a:lstStyle/>
          <a:p>
            <a:endParaRPr lang="en-US" dirty="0"/>
          </a:p>
        </p:txBody>
      </p:sp>
      <p:sp>
        <p:nvSpPr>
          <p:cNvPr id="13" name="Rectangle 12"/>
          <p:cNvSpPr/>
          <p:nvPr/>
        </p:nvSpPr>
        <p:spPr>
          <a:xfrm>
            <a:off x="6219683" y="1490753"/>
            <a:ext cx="2286000" cy="369332"/>
          </a:xfrm>
          <a:prstGeom prst="rect">
            <a:avLst/>
          </a:prstGeom>
        </p:spPr>
        <p:txBody>
          <a:bodyPr>
            <a:spAutoFit/>
          </a:bodyPr>
          <a:lstStyle/>
          <a:p>
            <a:endParaRPr lang="en-US" dirty="0"/>
          </a:p>
        </p:txBody>
      </p:sp>
      <p:sp>
        <p:nvSpPr>
          <p:cNvPr id="17" name="TextBox 16"/>
          <p:cNvSpPr txBox="1"/>
          <p:nvPr/>
        </p:nvSpPr>
        <p:spPr>
          <a:xfrm>
            <a:off x="7815385" y="1787769"/>
            <a:ext cx="184666" cy="369332"/>
          </a:xfrm>
          <a:prstGeom prst="rect">
            <a:avLst/>
          </a:prstGeom>
          <a:noFill/>
        </p:spPr>
        <p:txBody>
          <a:bodyPr wrap="none" rtlCol="0">
            <a:spAutoFit/>
          </a:bodyPr>
          <a:lstStyle/>
          <a:p>
            <a:endParaRPr lang="en-US" dirty="0"/>
          </a:p>
        </p:txBody>
      </p:sp>
      <p:sp>
        <p:nvSpPr>
          <p:cNvPr id="19" name="Rounded Rectangle 18"/>
          <p:cNvSpPr/>
          <p:nvPr/>
        </p:nvSpPr>
        <p:spPr>
          <a:xfrm>
            <a:off x="2637692" y="3001408"/>
            <a:ext cx="1048883" cy="23327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b="1" u="sng" dirty="0" smtClean="0">
                <a:solidFill>
                  <a:srgbClr val="000000"/>
                </a:solidFill>
              </a:rPr>
              <a:t>Mexican Bean Burger Comprehension</a:t>
            </a:r>
          </a:p>
          <a:p>
            <a:pPr algn="ctr"/>
            <a:r>
              <a:rPr lang="en-US" sz="1100" dirty="0" smtClean="0">
                <a:solidFill>
                  <a:srgbClr val="000000"/>
                </a:solidFill>
              </a:rPr>
              <a:t>Choose one two or three starts for different levels of difficulty (*** = hardest).</a:t>
            </a:r>
            <a:endParaRPr lang="en-US" sz="1100" dirty="0">
              <a:solidFill>
                <a:srgbClr val="000000"/>
              </a:solidFill>
            </a:endParaRPr>
          </a:p>
        </p:txBody>
      </p:sp>
      <p:sp>
        <p:nvSpPr>
          <p:cNvPr id="20" name="Rounded Rectangle 19"/>
          <p:cNvSpPr/>
          <p:nvPr/>
        </p:nvSpPr>
        <p:spPr>
          <a:xfrm>
            <a:off x="6048648" y="2574432"/>
            <a:ext cx="2737190" cy="56167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u="sng" dirty="0" smtClean="0"/>
              <a:t>Mystery Breakfast </a:t>
            </a:r>
            <a:r>
              <a:rPr lang="en-US" sz="1400" b="1" u="sng" dirty="0" err="1" smtClean="0"/>
              <a:t>Maths</a:t>
            </a:r>
            <a:r>
              <a:rPr lang="en-US" sz="1400" b="1" u="sng" dirty="0" smtClean="0"/>
              <a:t> Game</a:t>
            </a:r>
            <a:endParaRPr lang="en-US" sz="1400" b="1" u="sng" dirty="0"/>
          </a:p>
        </p:txBody>
      </p:sp>
      <p:sp>
        <p:nvSpPr>
          <p:cNvPr id="21" name="Rounded Rectangle 20"/>
          <p:cNvSpPr/>
          <p:nvPr/>
        </p:nvSpPr>
        <p:spPr>
          <a:xfrm>
            <a:off x="98780" y="4793520"/>
            <a:ext cx="2358229" cy="5406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u="sng" dirty="0" smtClean="0"/>
              <a:t>Healthy Easting Multiplication Mosaic activity</a:t>
            </a:r>
            <a:endParaRPr lang="en-US" sz="1200" b="1" u="sng" dirty="0"/>
          </a:p>
        </p:txBody>
      </p:sp>
    </p:spTree>
    <p:extLst>
      <p:ext uri="{BB962C8B-B14F-4D97-AF65-F5344CB8AC3E}">
        <p14:creationId xmlns:p14="http://schemas.microsoft.com/office/powerpoint/2010/main" val="318168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49959" y="1093329"/>
            <a:ext cx="6058818" cy="5078313"/>
          </a:xfrm>
          <a:prstGeom prst="rect">
            <a:avLst/>
          </a:prstGeom>
          <a:noFill/>
        </p:spPr>
        <p:txBody>
          <a:bodyPr wrap="square" lIns="91440" tIns="45720" rIns="91440" bIns="45720">
            <a:spAutoFit/>
          </a:bodyPr>
          <a:lstStyle/>
          <a:p>
            <a:pPr algn="ctr"/>
            <a:r>
              <a:rPr lang="en-GB" sz="5400" b="1" dirty="0" smtClean="0">
                <a:ln w="18000">
                  <a:solidFill>
                    <a:schemeClr val="accent2"/>
                  </a:solidFill>
                  <a:prstDash val="solid"/>
                  <a:miter lim="800000"/>
                </a:ln>
                <a:solidFill>
                  <a:schemeClr val="accent2"/>
                </a:solidFill>
                <a:effectLst>
                  <a:outerShdw blurRad="25500" dist="23000" dir="7020000" algn="tl">
                    <a:srgbClr val="000000">
                      <a:alpha val="50000"/>
                    </a:srgbClr>
                  </a:outerShdw>
                </a:effectLst>
                <a:latin typeface="Coneria Script Demo"/>
                <a:cs typeface="Coneria Script Demo"/>
              </a:rPr>
              <a:t>Have you started this? </a:t>
            </a:r>
          </a:p>
          <a:p>
            <a:pPr algn="ctr"/>
            <a:r>
              <a:rPr lang="en-GB" sz="5400" b="1" dirty="0" smtClean="0">
                <a:ln w="18000">
                  <a:solidFill>
                    <a:schemeClr val="accent2"/>
                  </a:solidFill>
                  <a:prstDash val="solid"/>
                  <a:miter lim="800000"/>
                </a:ln>
                <a:solidFill>
                  <a:schemeClr val="accent2"/>
                </a:solidFill>
                <a:effectLst>
                  <a:outerShdw blurRad="25500" dist="23000" dir="7020000" algn="tl">
                    <a:srgbClr val="000000">
                      <a:alpha val="50000"/>
                    </a:srgbClr>
                  </a:outerShdw>
                </a:effectLst>
                <a:latin typeface="Coneria Script Demo"/>
                <a:cs typeface="Coneria Script Demo"/>
              </a:rPr>
              <a:t>Make sure you photograph or record what you’ve done for Mrs </a:t>
            </a:r>
            <a:r>
              <a:rPr lang="en-GB" sz="5400" b="1" dirty="0" err="1" smtClean="0">
                <a:ln w="18000">
                  <a:solidFill>
                    <a:schemeClr val="accent2"/>
                  </a:solidFill>
                  <a:prstDash val="solid"/>
                  <a:miter lim="800000"/>
                </a:ln>
                <a:solidFill>
                  <a:schemeClr val="accent2"/>
                </a:solidFill>
                <a:effectLst>
                  <a:outerShdw blurRad="25500" dist="23000" dir="7020000" algn="tl">
                    <a:srgbClr val="000000">
                      <a:alpha val="50000"/>
                    </a:srgbClr>
                  </a:outerShdw>
                </a:effectLst>
                <a:latin typeface="Coneria Script Demo"/>
                <a:cs typeface="Coneria Script Demo"/>
              </a:rPr>
              <a:t>Cresswell</a:t>
            </a:r>
            <a:r>
              <a:rPr lang="en-GB" sz="5400" b="1" dirty="0" smtClean="0">
                <a:ln w="18000">
                  <a:solidFill>
                    <a:schemeClr val="accent2"/>
                  </a:solidFill>
                  <a:prstDash val="solid"/>
                  <a:miter lim="800000"/>
                </a:ln>
                <a:solidFill>
                  <a:schemeClr val="accent2"/>
                </a:solidFill>
                <a:effectLst>
                  <a:outerShdw blurRad="25500" dist="23000" dir="7020000" algn="tl">
                    <a:srgbClr val="000000">
                      <a:alpha val="50000"/>
                    </a:srgbClr>
                  </a:outerShdw>
                </a:effectLst>
                <a:latin typeface="Coneria Script Demo"/>
                <a:cs typeface="Coneria Script Demo"/>
              </a:rPr>
              <a:t>!</a:t>
            </a:r>
            <a:endParaRPr lang="en-GB" sz="5400" b="1" dirty="0">
              <a:ln w="18000">
                <a:solidFill>
                  <a:schemeClr val="accent2"/>
                </a:solidFill>
                <a:prstDash val="solid"/>
                <a:miter lim="800000"/>
              </a:ln>
              <a:solidFill>
                <a:schemeClr val="accent2"/>
              </a:solidFill>
              <a:effectLst>
                <a:outerShdw blurRad="25500" dist="23000" dir="7020000" algn="tl">
                  <a:srgbClr val="000000">
                    <a:alpha val="50000"/>
                  </a:srgbClr>
                </a:outerShdw>
              </a:effectLst>
              <a:latin typeface="Coneria Script Demo"/>
              <a:cs typeface="Coneria Script Demo"/>
            </a:endParaRPr>
          </a:p>
        </p:txBody>
      </p:sp>
    </p:spTree>
    <p:extLst>
      <p:ext uri="{BB962C8B-B14F-4D97-AF65-F5344CB8AC3E}">
        <p14:creationId xmlns:p14="http://schemas.microsoft.com/office/powerpoint/2010/main" val="109064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5-15 at 16.23.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46038">
            <a:off x="6585350" y="4951432"/>
            <a:ext cx="2686315" cy="1335681"/>
          </a:xfrm>
          <a:prstGeom prst="rect">
            <a:avLst/>
          </a:prstGeom>
        </p:spPr>
      </p:pic>
      <p:sp>
        <p:nvSpPr>
          <p:cNvPr id="2" name="Title 1"/>
          <p:cNvSpPr>
            <a:spLocks noGrp="1"/>
          </p:cNvSpPr>
          <p:nvPr>
            <p:ph type="title"/>
          </p:nvPr>
        </p:nvSpPr>
        <p:spPr>
          <a:xfrm>
            <a:off x="457200" y="274638"/>
            <a:ext cx="8229600" cy="508079"/>
          </a:xfrm>
        </p:spPr>
        <p:txBody>
          <a:bodyPr>
            <a:noAutofit/>
          </a:bodyPr>
          <a:lstStyle/>
          <a:p>
            <a:r>
              <a:rPr lang="en-US" sz="2400" dirty="0" smtClean="0">
                <a:latin typeface="Lucida Handwriting"/>
                <a:cs typeface="Lucida Handwriting"/>
              </a:rPr>
              <a:t>Suggested Reading Books</a:t>
            </a:r>
            <a:endParaRPr lang="en-US" sz="2400" dirty="0">
              <a:latin typeface="Lucida Handwriting"/>
              <a:cs typeface="Lucida Handwriting"/>
            </a:endParaRPr>
          </a:p>
        </p:txBody>
      </p:sp>
      <p:pic>
        <p:nvPicPr>
          <p:cNvPr id="5" name="Picture 4" descr="Screen Shot 2020-05-15 at 16.2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60" y="3559035"/>
            <a:ext cx="3404227" cy="919470"/>
          </a:xfrm>
          <a:prstGeom prst="rect">
            <a:avLst/>
          </a:prstGeom>
        </p:spPr>
      </p:pic>
      <p:pic>
        <p:nvPicPr>
          <p:cNvPr id="7" name="Picture 6" descr="Screen Shot 2020-05-15 at 16.22.41.png"/>
          <p:cNvPicPr>
            <a:picLocks noChangeAspect="1"/>
          </p:cNvPicPr>
          <p:nvPr/>
        </p:nvPicPr>
        <p:blipFill rotWithShape="1">
          <a:blip r:embed="rId4">
            <a:extLst>
              <a:ext uri="{28A0092B-C50C-407E-A947-70E740481C1C}">
                <a14:useLocalDpi xmlns:a14="http://schemas.microsoft.com/office/drawing/2010/main" val="0"/>
              </a:ext>
            </a:extLst>
          </a:blip>
          <a:srcRect r="47844"/>
          <a:stretch/>
        </p:blipFill>
        <p:spPr>
          <a:xfrm rot="1105891">
            <a:off x="6489251" y="595948"/>
            <a:ext cx="2293322" cy="1607532"/>
          </a:xfrm>
          <a:prstGeom prst="rect">
            <a:avLst/>
          </a:prstGeom>
        </p:spPr>
      </p:pic>
      <p:pic>
        <p:nvPicPr>
          <p:cNvPr id="8" name="Picture 7" descr="Screen Shot 2020-05-15 at 16.18.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4025">
            <a:off x="4771587" y="1923723"/>
            <a:ext cx="1161695" cy="1220169"/>
          </a:xfrm>
          <a:prstGeom prst="rect">
            <a:avLst/>
          </a:prstGeom>
        </p:spPr>
      </p:pic>
      <p:sp>
        <p:nvSpPr>
          <p:cNvPr id="3" name="TextBox 2"/>
          <p:cNvSpPr txBox="1"/>
          <p:nvPr/>
        </p:nvSpPr>
        <p:spPr>
          <a:xfrm>
            <a:off x="345230" y="782718"/>
            <a:ext cx="8341569" cy="5909311"/>
          </a:xfrm>
          <a:prstGeom prst="rect">
            <a:avLst/>
          </a:prstGeom>
          <a:noFill/>
        </p:spPr>
        <p:txBody>
          <a:bodyPr wrap="square" rtlCol="0">
            <a:spAutoFit/>
          </a:bodyPr>
          <a:lstStyle/>
          <a:p>
            <a:r>
              <a:rPr lang="en-US" dirty="0" smtClean="0"/>
              <a:t>Take a look at the following website: </a:t>
            </a:r>
            <a:r>
              <a:rPr lang="en-US" dirty="0" smtClean="0">
                <a:hlinkClick r:id="rId6"/>
              </a:rPr>
              <a:t>www.booksfortopics.com</a:t>
            </a:r>
            <a:endParaRPr lang="en-US" dirty="0" smtClean="0"/>
          </a:p>
          <a:p>
            <a:endParaRPr lang="en-US" dirty="0" smtClean="0"/>
          </a:p>
          <a:p>
            <a:endParaRPr lang="en-US" dirty="0" smtClean="0"/>
          </a:p>
          <a:p>
            <a:r>
              <a:rPr lang="en-US" dirty="0" smtClean="0"/>
              <a:t>It has a really useful tool that suggests books you might like if you like a particular author </a:t>
            </a:r>
            <a:r>
              <a:rPr lang="en-US" dirty="0" smtClean="0">
                <a:hlinkClick r:id="rId7"/>
              </a:rPr>
              <a:t>www.booksfortopics.com/branchingout</a:t>
            </a:r>
            <a:endParaRPr lang="en-US" dirty="0" smtClean="0"/>
          </a:p>
          <a:p>
            <a:endParaRPr lang="en-US" dirty="0"/>
          </a:p>
          <a:p>
            <a:endParaRPr lang="en-US" dirty="0" smtClean="0"/>
          </a:p>
          <a:p>
            <a:endParaRPr lang="en-US" dirty="0"/>
          </a:p>
          <a:p>
            <a:r>
              <a:rPr lang="en-US" dirty="0" smtClean="0"/>
              <a:t>It also has ‘</a:t>
            </a:r>
            <a:r>
              <a:rPr lang="en-US" dirty="0" err="1" smtClean="0"/>
              <a:t>storytime</a:t>
            </a:r>
            <a:r>
              <a:rPr lang="en-US" dirty="0" smtClean="0"/>
              <a:t>’ on there if you want to listen to a book </a:t>
            </a:r>
            <a:r>
              <a:rPr lang="en-US" dirty="0" smtClean="0">
                <a:hlinkClick r:id="rId8"/>
              </a:rPr>
              <a:t>www.booksfortopics.com/storytime-online</a:t>
            </a:r>
            <a:endParaRPr lang="en-US" dirty="0" smtClean="0"/>
          </a:p>
          <a:p>
            <a:endParaRPr lang="en-US" dirty="0"/>
          </a:p>
          <a:p>
            <a:endParaRPr lang="en-US" dirty="0" smtClean="0"/>
          </a:p>
          <a:p>
            <a:endParaRPr lang="en-US" dirty="0" smtClean="0"/>
          </a:p>
          <a:p>
            <a:r>
              <a:rPr lang="en-US" dirty="0" smtClean="0"/>
              <a:t>In addition there is: book of the month, new books, book giveaways and suggested books for each Year group. </a:t>
            </a:r>
          </a:p>
          <a:p>
            <a:endParaRPr lang="en-US" dirty="0" smtClean="0"/>
          </a:p>
          <a:p>
            <a:endParaRPr lang="en-US" dirty="0"/>
          </a:p>
          <a:p>
            <a:endParaRPr lang="en-US" dirty="0" smtClean="0"/>
          </a:p>
          <a:p>
            <a:endParaRPr lang="en-US" dirty="0"/>
          </a:p>
          <a:p>
            <a:r>
              <a:rPr lang="en-US" dirty="0" smtClean="0"/>
              <a:t>I’d love to know if you read or have read any of them and what you thought so please do email me a message with your ‘review’.</a:t>
            </a:r>
            <a:endParaRPr lang="en-US" dirty="0"/>
          </a:p>
        </p:txBody>
      </p:sp>
    </p:spTree>
    <p:extLst>
      <p:ext uri="{BB962C8B-B14F-4D97-AF65-F5344CB8AC3E}">
        <p14:creationId xmlns:p14="http://schemas.microsoft.com/office/powerpoint/2010/main" val="30444952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6110" y="208025"/>
            <a:ext cx="8733772" cy="1390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latin typeface="Comic Sans MS"/>
                <a:cs typeface="Comic Sans MS"/>
              </a:rPr>
              <a:t>Story Writing</a:t>
            </a:r>
          </a:p>
          <a:p>
            <a:pPr algn="ctr"/>
            <a:r>
              <a:rPr lang="en-US" sz="1600" dirty="0" smtClean="0">
                <a:latin typeface="Comic Sans MS"/>
                <a:cs typeface="Comic Sans MS"/>
              </a:rPr>
              <a:t>Year 5 and 6 will both be planning and writing a story. Please download from the link or the school website and print off the booklets below which will guide you through. Please email me a copy of your completed story either by taking a picture or typing it as I would love to read them.</a:t>
            </a:r>
            <a:endParaRPr lang="en-US" sz="1600" dirty="0">
              <a:latin typeface="Comic Sans MS"/>
              <a:cs typeface="Comic Sans MS"/>
            </a:endParaRPr>
          </a:p>
        </p:txBody>
      </p:sp>
      <p:sp>
        <p:nvSpPr>
          <p:cNvPr id="3" name="TextBox 2"/>
          <p:cNvSpPr txBox="1"/>
          <p:nvPr/>
        </p:nvSpPr>
        <p:spPr>
          <a:xfrm>
            <a:off x="186110" y="208026"/>
            <a:ext cx="844815" cy="369332"/>
          </a:xfrm>
          <a:prstGeom prst="rect">
            <a:avLst/>
          </a:prstGeom>
          <a:noFill/>
        </p:spPr>
        <p:txBody>
          <a:bodyPr wrap="none" rtlCol="0">
            <a:spAutoFit/>
          </a:bodyPr>
          <a:lstStyle/>
          <a:p>
            <a:r>
              <a:rPr lang="en-US" dirty="0" smtClean="0"/>
              <a:t>English</a:t>
            </a:r>
            <a:endParaRPr lang="en-US" dirty="0"/>
          </a:p>
        </p:txBody>
      </p:sp>
      <p:pic>
        <p:nvPicPr>
          <p:cNvPr id="13" name="Picture 12" descr="Screen Shot 2020-05-03 at 15.06.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53" y="2270633"/>
            <a:ext cx="4063998" cy="4070760"/>
          </a:xfrm>
          <a:prstGeom prst="rect">
            <a:avLst/>
          </a:prstGeom>
        </p:spPr>
      </p:pic>
      <p:pic>
        <p:nvPicPr>
          <p:cNvPr id="14" name="Picture 13" descr="Screen Shot 2020-05-03 at 15.0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233" y="2270633"/>
            <a:ext cx="3885680" cy="4018751"/>
          </a:xfrm>
          <a:prstGeom prst="rect">
            <a:avLst/>
          </a:prstGeom>
        </p:spPr>
      </p:pic>
      <p:sp>
        <p:nvSpPr>
          <p:cNvPr id="16" name="Rectangle 15"/>
          <p:cNvSpPr/>
          <p:nvPr/>
        </p:nvSpPr>
        <p:spPr>
          <a:xfrm>
            <a:off x="418351" y="6289384"/>
            <a:ext cx="4064000" cy="461665"/>
          </a:xfrm>
          <a:prstGeom prst="rect">
            <a:avLst/>
          </a:prstGeom>
        </p:spPr>
        <p:txBody>
          <a:bodyPr wrap="square">
            <a:spAutoFit/>
          </a:bodyPr>
          <a:lstStyle/>
          <a:p>
            <a:r>
              <a:rPr lang="en-US" sz="1200" u="sng" dirty="0">
                <a:solidFill>
                  <a:srgbClr val="8B3824"/>
                </a:solidFill>
                <a:latin typeface="HelveticaNeue"/>
              </a:rPr>
              <a:t>https://www.talk4writing.co.uk/</a:t>
            </a:r>
            <a:r>
              <a:rPr lang="en-US" sz="1200" u="sng" dirty="0" err="1">
                <a:solidFill>
                  <a:srgbClr val="8B3824"/>
                </a:solidFill>
                <a:latin typeface="HelveticaNeue"/>
              </a:rPr>
              <a:t>wp</a:t>
            </a:r>
            <a:r>
              <a:rPr lang="en-US" sz="1200" u="sng" dirty="0">
                <a:solidFill>
                  <a:srgbClr val="8B3824"/>
                </a:solidFill>
                <a:latin typeface="HelveticaNeue"/>
              </a:rPr>
              <a:t>-content/uploads/2020/04/Y5-Unit.pdf</a:t>
            </a:r>
            <a:endParaRPr lang="en-US" dirty="0"/>
          </a:p>
        </p:txBody>
      </p:sp>
      <p:sp>
        <p:nvSpPr>
          <p:cNvPr id="17" name="Rectangle 16"/>
          <p:cNvSpPr/>
          <p:nvPr/>
        </p:nvSpPr>
        <p:spPr>
          <a:xfrm>
            <a:off x="4766233" y="6289384"/>
            <a:ext cx="3885680" cy="461665"/>
          </a:xfrm>
          <a:prstGeom prst="rect">
            <a:avLst/>
          </a:prstGeom>
        </p:spPr>
        <p:txBody>
          <a:bodyPr wrap="square">
            <a:spAutoFit/>
          </a:bodyPr>
          <a:lstStyle/>
          <a:p>
            <a:r>
              <a:rPr lang="en-US" sz="1200" u="sng" dirty="0">
                <a:solidFill>
                  <a:srgbClr val="8B3824"/>
                </a:solidFill>
                <a:latin typeface="HelveticaNeue"/>
              </a:rPr>
              <a:t>https://www.talk4writing.co.uk/</a:t>
            </a:r>
            <a:r>
              <a:rPr lang="en-US" sz="1200" u="sng" dirty="0" err="1">
                <a:solidFill>
                  <a:srgbClr val="8B3824"/>
                </a:solidFill>
                <a:latin typeface="HelveticaNeue"/>
              </a:rPr>
              <a:t>wp</a:t>
            </a:r>
            <a:r>
              <a:rPr lang="en-US" sz="1200" u="sng" dirty="0">
                <a:solidFill>
                  <a:srgbClr val="8B3824"/>
                </a:solidFill>
                <a:latin typeface="HelveticaNeue"/>
              </a:rPr>
              <a:t>-content/uploads/2020/04/Y6-Unit.pdf</a:t>
            </a:r>
            <a:endParaRPr lang="en-US" dirty="0"/>
          </a:p>
        </p:txBody>
      </p:sp>
      <p:sp>
        <p:nvSpPr>
          <p:cNvPr id="18" name="Rectangle 17"/>
          <p:cNvSpPr/>
          <p:nvPr/>
        </p:nvSpPr>
        <p:spPr>
          <a:xfrm>
            <a:off x="1319871" y="1685857"/>
            <a:ext cx="1739418" cy="584776"/>
          </a:xfrm>
          <a:prstGeom prst="rect">
            <a:avLst/>
          </a:prstGeom>
          <a:noFill/>
        </p:spPr>
        <p:txBody>
          <a:bodyPr wrap="none" lIns="91440" tIns="45720" rIns="91440" bIns="45720">
            <a:spAutoFit/>
          </a:bodyPr>
          <a:lstStyle/>
          <a:p>
            <a:pPr algn="ctr"/>
            <a:r>
              <a:rPr lang="en-GB"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Handwriting"/>
                <a:cs typeface="Lucida Handwriting"/>
              </a:rPr>
              <a:t>Year 5</a:t>
            </a:r>
            <a:endParaRPr lang="en-GB"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Handwriting"/>
              <a:cs typeface="Lucida Handwriting"/>
            </a:endParaRPr>
          </a:p>
        </p:txBody>
      </p:sp>
      <p:sp>
        <p:nvSpPr>
          <p:cNvPr id="19" name="Rectangle 18"/>
          <p:cNvSpPr/>
          <p:nvPr/>
        </p:nvSpPr>
        <p:spPr>
          <a:xfrm>
            <a:off x="5704410" y="1685857"/>
            <a:ext cx="1739418" cy="584776"/>
          </a:xfrm>
          <a:prstGeom prst="rect">
            <a:avLst/>
          </a:prstGeom>
        </p:spPr>
        <p:txBody>
          <a:bodyPr wrap="none">
            <a:spAutoFit/>
          </a:bodyPr>
          <a:lstStyle/>
          <a:p>
            <a:pPr algn="ctr"/>
            <a:r>
              <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Handwriting"/>
                <a:cs typeface="Lucida Handwriting"/>
              </a:rPr>
              <a:t>Year </a:t>
            </a:r>
            <a:r>
              <a:rPr lang="en-GB"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Handwriting"/>
                <a:cs typeface="Lucida Handwriting"/>
              </a:rPr>
              <a:t>6</a:t>
            </a:r>
            <a:endParaRPr lang="en-GB"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Handwriting"/>
              <a:cs typeface="Lucida Handwriting"/>
            </a:endParaRPr>
          </a:p>
        </p:txBody>
      </p:sp>
      <p:sp>
        <p:nvSpPr>
          <p:cNvPr id="2" name="Rectangle 1"/>
          <p:cNvSpPr/>
          <p:nvPr/>
        </p:nvSpPr>
        <p:spPr>
          <a:xfrm rot="1352345">
            <a:off x="270696" y="1533246"/>
            <a:ext cx="8607120" cy="3046988"/>
          </a:xfrm>
          <a:prstGeom prst="rect">
            <a:avLst/>
          </a:prstGeom>
          <a:noFill/>
        </p:spPr>
        <p:txBody>
          <a:bodyPr wrap="square" lIns="91440" tIns="45720" rIns="91440" bIns="45720">
            <a:spAutoFit/>
          </a:bodyPr>
          <a:lstStyle/>
          <a:p>
            <a:pPr algn="ctr"/>
            <a:r>
              <a:rPr lang="en-GB" sz="4800" b="1" cap="none" spc="0" dirty="0" smtClean="0">
                <a:ln w="12700">
                  <a:solidFill>
                    <a:schemeClr val="accent3"/>
                  </a:solidFill>
                  <a:prstDash val="solid"/>
                </a:ln>
                <a:solidFill>
                  <a:srgbClr val="008000"/>
                </a:solidFill>
                <a:effectLst>
                  <a:outerShdw blurRad="41275" dist="20320" dir="1800000" algn="tl" rotWithShape="0">
                    <a:srgbClr val="000000">
                      <a:alpha val="40000"/>
                    </a:srgbClr>
                  </a:outerShdw>
                </a:effectLst>
                <a:latin typeface="Lucida Handwriting"/>
                <a:cs typeface="Lucida Handwriting"/>
              </a:rPr>
              <a:t>PREVIOUS ENGLISH TASKS FOR ANYONE WHO’D LIKE TO HAVE A GO!</a:t>
            </a:r>
            <a:endParaRPr lang="en-GB" sz="4800" b="1" cap="none" spc="0" dirty="0">
              <a:ln w="12700">
                <a:solidFill>
                  <a:schemeClr val="accent3"/>
                </a:solidFill>
                <a:prstDash val="solid"/>
              </a:ln>
              <a:solidFill>
                <a:srgbClr val="008000"/>
              </a:solidFill>
              <a:effectLst>
                <a:outerShdw blurRad="41275" dist="20320" dir="1800000" algn="tl" rotWithShape="0">
                  <a:srgbClr val="000000">
                    <a:alpha val="40000"/>
                  </a:srgbClr>
                </a:outerShdw>
              </a:effectLst>
              <a:latin typeface="Lucida Handwriting"/>
              <a:cs typeface="Lucida Handwriting"/>
            </a:endParaRPr>
          </a:p>
        </p:txBody>
      </p:sp>
    </p:spTree>
    <p:extLst>
      <p:ext uri="{BB962C8B-B14F-4D97-AF65-F5344CB8AC3E}">
        <p14:creationId xmlns:p14="http://schemas.microsoft.com/office/powerpoint/2010/main" val="952287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4911</TotalTime>
  <Words>1026</Words>
  <Application>Microsoft Macintosh PowerPoint</Application>
  <PresentationFormat>On-screen Show (4:3)</PresentationFormat>
  <Paragraphs>101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Jupiter Class</vt:lpstr>
      <vt:lpstr>Maths</vt:lpstr>
      <vt:lpstr>PowerPoint Presentation</vt:lpstr>
      <vt:lpstr>Topic – Me, myself and I</vt:lpstr>
      <vt:lpstr>PowerPoint Presentation</vt:lpstr>
      <vt:lpstr>Suggested Reading Books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Jupiter Class</dc:title>
  <dc:creator>Katie Rogers</dc:creator>
  <cp:lastModifiedBy>Katie Rogers</cp:lastModifiedBy>
  <cp:revision>57</cp:revision>
  <cp:lastPrinted>2020-04-19T15:56:33Z</cp:lastPrinted>
  <dcterms:created xsi:type="dcterms:W3CDTF">2020-04-17T11:52:53Z</dcterms:created>
  <dcterms:modified xsi:type="dcterms:W3CDTF">2020-05-15T15:41:11Z</dcterms:modified>
</cp:coreProperties>
</file>