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BAC9F"/>
    <a:srgbClr val="FECAF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959" autoAdjust="0"/>
    <p:restoredTop sz="94660"/>
  </p:normalViewPr>
  <p:slideViewPr>
    <p:cSldViewPr snapToGrid="0">
      <p:cViewPr>
        <p:scale>
          <a:sx n="82" d="100"/>
          <a:sy n="82" d="100"/>
        </p:scale>
        <p:origin x="-864" y="-1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422975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291502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18161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292717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336055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406657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343446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26372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10273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21733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157610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93BB-7F77-45E6-B85E-D475094F4E85}" type="datetimeFigureOut">
              <a:rPr lang="en-GB" smtClean="0"/>
              <a:pPr/>
              <a:t>01/05/2020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1C8E4-D68C-4A90-839D-EE64E31B9E9D}" type="slidenum">
              <a:rPr lang="en-GB" smtClean="0"/>
              <a:pPr/>
              <a:t>‹#›</a:t>
            </a:fld>
            <a:endParaRPr lang="en-GB"/>
          </a:p>
        </p:txBody>
      </p:sp>
    </p:spTree>
    <p:extLst>
      <p:ext uri="{BB962C8B-B14F-4D97-AF65-F5344CB8AC3E}">
        <p14:creationId xmlns:p14="http://schemas.microsoft.com/office/powerpoint/2010/main" xmlns="" val="66209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0" y="554218"/>
            <a:ext cx="3333510" cy="3242278"/>
          </a:xfrm>
          <a:prstGeom prst="rect">
            <a:avLst/>
          </a:prstGeom>
          <a:solidFill>
            <a:schemeClr val="accent4">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i="0" u="none" strike="noStrike" cap="none" normalizeH="0" baseline="0" dirty="0" smtClean="0">
                <a:ln>
                  <a:noFill/>
                </a:ln>
                <a:solidFill>
                  <a:srgbClr val="000000"/>
                </a:solidFill>
                <a:effectLst/>
                <a:latin typeface="Comic Sans MS" panose="030F0702030302020204" pitchFamily="66" charset="0"/>
              </a:rPr>
              <a:t>Fairies.</a:t>
            </a:r>
            <a:r>
              <a:rPr kumimoji="0" lang="en-GB" altLang="en-US" sz="1000" i="0" u="none" strike="noStrike" cap="none" normalizeH="0" dirty="0" smtClean="0">
                <a:ln>
                  <a:noFill/>
                </a:ln>
                <a:solidFill>
                  <a:srgbClr val="000000"/>
                </a:solidFill>
                <a:effectLst/>
                <a:latin typeface="Comic Sans MS" panose="030F0702030302020204" pitchFamily="66" charset="0"/>
              </a:rPr>
              <a:t> </a:t>
            </a:r>
            <a:r>
              <a:rPr kumimoji="0" lang="en-GB" altLang="en-US" sz="1000" i="0" u="none" strike="noStrike" cap="none" normalizeH="0" baseline="0" dirty="0" smtClean="0">
                <a:ln>
                  <a:noFill/>
                </a:ln>
                <a:solidFill>
                  <a:srgbClr val="000000"/>
                </a:solidFill>
                <a:effectLst/>
                <a:latin typeface="Comic Sans MS" panose="030F0702030302020204" pitchFamily="66" charset="0"/>
              </a:rPr>
              <a:t>Can</a:t>
            </a:r>
            <a:r>
              <a:rPr kumimoji="0" lang="en-GB" altLang="en-US" sz="1000" i="0" u="none" strike="noStrike" cap="none" normalizeH="0" dirty="0" smtClean="0">
                <a:ln>
                  <a:noFill/>
                </a:ln>
                <a:solidFill>
                  <a:srgbClr val="000000"/>
                </a:solidFill>
                <a:effectLst/>
                <a:latin typeface="Comic Sans MS" panose="030F0702030302020204" pitchFamily="66" charset="0"/>
              </a:rPr>
              <a:t> you design your own fairy? How big would it be? What clothes would it wear? What shape wings would it have? </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000" baseline="0" dirty="0" smtClean="0">
              <a:solidFill>
                <a:srgbClr val="000000"/>
              </a:solidFill>
              <a:latin typeface="Comic Sans MS" panose="030F0702030302020204" pitchFamily="66"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i="0" u="none" strike="noStrike" cap="none" normalizeH="0" dirty="0" smtClean="0">
                <a:ln>
                  <a:noFill/>
                </a:ln>
                <a:solidFill>
                  <a:srgbClr val="000000"/>
                </a:solidFill>
                <a:effectLst/>
                <a:latin typeface="Comic Sans MS" panose="030F0702030302020204" pitchFamily="66" charset="0"/>
              </a:rPr>
              <a:t>Can you draw your own crown? Many kings and Queens have had their own crown. The Crown usually tells you something about the person wearing it or the country. What would have in yours?</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000" baseline="0" dirty="0" smtClean="0">
              <a:solidFill>
                <a:srgbClr val="000000"/>
              </a:solidFill>
              <a:latin typeface="Comic Sans MS" panose="030F0702030302020204" pitchFamily="66"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i="0" u="none" strike="noStrike" cap="none" normalizeH="0" dirty="0" smtClean="0">
                <a:ln>
                  <a:noFill/>
                </a:ln>
                <a:solidFill>
                  <a:srgbClr val="000000"/>
                </a:solidFill>
                <a:effectLst/>
                <a:latin typeface="Comic Sans MS" panose="030F0702030302020204" pitchFamily="66" charset="0"/>
              </a:rPr>
              <a:t>Create a country! T.V. shows like </a:t>
            </a:r>
            <a:r>
              <a:rPr kumimoji="0" lang="en-GB" altLang="en-US" sz="1000" i="0" u="none" strike="noStrike" cap="none" normalizeH="0" dirty="0" err="1" smtClean="0">
                <a:ln>
                  <a:noFill/>
                </a:ln>
                <a:solidFill>
                  <a:srgbClr val="000000"/>
                </a:solidFill>
                <a:effectLst/>
                <a:latin typeface="Comic Sans MS" panose="030F0702030302020204" pitchFamily="66" charset="0"/>
              </a:rPr>
              <a:t>Pokemon</a:t>
            </a:r>
            <a:r>
              <a:rPr kumimoji="0" lang="en-GB" altLang="en-US" sz="1000" i="0" u="none" strike="noStrike" cap="none" normalizeH="0" dirty="0" smtClean="0">
                <a:ln>
                  <a:noFill/>
                </a:ln>
                <a:solidFill>
                  <a:srgbClr val="000000"/>
                </a:solidFill>
                <a:effectLst/>
                <a:latin typeface="Comic Sans MS" panose="030F0702030302020204" pitchFamily="66" charset="0"/>
              </a:rPr>
              <a:t> have detailed maps of where the story takes place. This has been a common theme in many books over the years. Create your own country, draw in rivers, cities, towns villages, rail network or ports. Be as creative as possible. </a:t>
            </a:r>
            <a:endParaRPr kumimoji="0" lang="en-GB" altLang="en-US" sz="1000" i="0" u="none" strike="noStrike" cap="none" normalizeH="0" baseline="0" dirty="0" smtClean="0">
              <a:ln>
                <a:noFill/>
              </a:ln>
              <a:solidFill>
                <a:srgbClr val="000000"/>
              </a:solidFill>
              <a:effectLst/>
              <a:latin typeface="Comic Sans MS" panose="030F0702030302020204" pitchFamily="66" charset="0"/>
            </a:endParaRPr>
          </a:p>
        </p:txBody>
      </p:sp>
      <p:sp>
        <p:nvSpPr>
          <p:cNvPr id="5" name="Text Box 2"/>
          <p:cNvSpPr txBox="1">
            <a:spLocks noChangeArrowheads="1"/>
          </p:cNvSpPr>
          <p:nvPr/>
        </p:nvSpPr>
        <p:spPr bwMode="auto">
          <a:xfrm>
            <a:off x="1" y="3865944"/>
            <a:ext cx="3344090" cy="2992056"/>
          </a:xfrm>
          <a:prstGeom prst="rect">
            <a:avLst/>
          </a:prstGeom>
          <a:solidFill>
            <a:schemeClr val="accent1">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kumimoji="0" lang="en-GB" altLang="en-US" sz="1200" b="0" i="0" u="none" strike="noStrike" cap="none" normalizeH="0" baseline="0" dirty="0" smtClean="0">
                <a:ln>
                  <a:noFill/>
                </a:ln>
                <a:solidFill>
                  <a:srgbClr val="000000"/>
                </a:solidFill>
                <a:effectLst/>
                <a:latin typeface="Comic Sans MS" panose="030F0702030302020204" pitchFamily="66" charset="0"/>
              </a:rPr>
              <a:t>Maths</a:t>
            </a:r>
          </a:p>
          <a:p>
            <a:pPr eaLnBrk="0" fontAlgn="base" hangingPunct="0">
              <a:spcBef>
                <a:spcPct val="0"/>
              </a:spcBef>
              <a:spcAft>
                <a:spcPct val="0"/>
              </a:spcAft>
            </a:pPr>
            <a:endParaRPr kumimoji="0" lang="en-GB" altLang="en-US" sz="1200" b="0" i="0" u="none" strike="noStrike" cap="none" normalizeH="0" baseline="0" dirty="0" smtClean="0">
              <a:ln>
                <a:noFill/>
              </a:ln>
              <a:solidFill>
                <a:srgbClr val="000000"/>
              </a:solidFill>
              <a:effectLst/>
              <a:latin typeface="Comic Sans MS" panose="030F0702030302020204" pitchFamily="66" charset="0"/>
            </a:endParaRPr>
          </a:p>
          <a:p>
            <a:r>
              <a:rPr lang="en-GB" sz="1200" dirty="0" smtClean="0"/>
              <a:t>A large box contains 18 small boxes and each small box contains 25 chocolate bars. How many chocolate bars are in the large box</a:t>
            </a:r>
            <a:r>
              <a:rPr lang="en-GB" sz="1200" dirty="0" smtClean="0"/>
              <a:t>?</a:t>
            </a:r>
          </a:p>
          <a:p>
            <a:endParaRPr lang="en-GB" sz="1200" dirty="0" smtClean="0"/>
          </a:p>
          <a:p>
            <a:r>
              <a:rPr lang="en-GB" sz="1200" dirty="0" smtClean="0"/>
              <a:t>It takes John 25 minutes to walk to the car park and 45 to drive to work. At what time should he get out of the house in order to get to work at 9:00 a.m</a:t>
            </a:r>
            <a:r>
              <a:rPr lang="en-GB" sz="1200" dirty="0" smtClean="0"/>
              <a:t>.?</a:t>
            </a:r>
          </a:p>
          <a:p>
            <a:endParaRPr lang="en-GB" sz="1200" dirty="0" smtClean="0"/>
          </a:p>
          <a:p>
            <a:r>
              <a:rPr lang="en-GB" sz="1200" dirty="0" smtClean="0"/>
              <a:t>Kim can walk 4 </a:t>
            </a:r>
            <a:r>
              <a:rPr lang="en-GB" sz="1200" dirty="0" err="1" smtClean="0"/>
              <a:t>kilometers</a:t>
            </a:r>
            <a:r>
              <a:rPr lang="en-GB" sz="1200" dirty="0" smtClean="0"/>
              <a:t> in one hour. How long does it take Kim to walk 18 </a:t>
            </a:r>
            <a:r>
              <a:rPr lang="en-GB" sz="1200" dirty="0" err="1" smtClean="0"/>
              <a:t>kilometers</a:t>
            </a:r>
            <a:r>
              <a:rPr lang="en-GB" sz="1200" dirty="0" smtClean="0"/>
              <a:t>?</a:t>
            </a:r>
          </a:p>
          <a:p>
            <a:pPr eaLnBrk="0" fontAlgn="base" hangingPunct="0">
              <a:spcBef>
                <a:spcPct val="0"/>
              </a:spcBef>
              <a:spcAft>
                <a:spcPct val="0"/>
              </a:spcAft>
            </a:pPr>
            <a:endParaRPr kumimoji="0" lang="en-GB" altLang="en-US" sz="1000" b="0" i="0" u="none" strike="noStrike" cap="none" normalizeH="0" baseline="0" dirty="0" smtClean="0">
              <a:ln>
                <a:noFill/>
              </a:ln>
              <a:solidFill>
                <a:srgbClr val="000000"/>
              </a:solidFill>
              <a:effectLst/>
              <a:latin typeface="Comic Sans MS" panose="030F0702030302020204" pitchFamily="66" charset="0"/>
            </a:endParaRPr>
          </a:p>
        </p:txBody>
      </p:sp>
      <p:sp>
        <p:nvSpPr>
          <p:cNvPr id="6" name="Rectangle 5"/>
          <p:cNvSpPr/>
          <p:nvPr/>
        </p:nvSpPr>
        <p:spPr>
          <a:xfrm>
            <a:off x="3800175" y="-46517"/>
            <a:ext cx="4564455" cy="646331"/>
          </a:xfrm>
          <a:prstGeom prst="rect">
            <a:avLst/>
          </a:prstGeom>
          <a:noFill/>
        </p:spPr>
        <p:txBody>
          <a:bodyPr wrap="none" lIns="91440" tIns="45720" rIns="91440" bIns="45720">
            <a:spAutoFit/>
          </a:bodyPr>
          <a:lstStyle/>
          <a:p>
            <a:pPr algn="ctr"/>
            <a:r>
              <a:rPr lang="en-US" sz="3600" b="1" cap="none" spc="300" dirty="0" smtClean="0">
                <a:ln w="12700">
                  <a:solidFill>
                    <a:schemeClr val="accent1">
                      <a:lumMod val="50000"/>
                    </a:schemeClr>
                  </a:solidFill>
                  <a:prstDash val="solid"/>
                </a:ln>
                <a:solidFill>
                  <a:schemeClr val="bg1"/>
                </a:solidFill>
                <a:effectLst/>
              </a:rPr>
              <a:t>Year </a:t>
            </a:r>
            <a:r>
              <a:rPr lang="en-US" sz="3600" b="1" cap="none" spc="300" dirty="0" smtClean="0">
                <a:ln w="12700">
                  <a:solidFill>
                    <a:schemeClr val="accent1">
                      <a:lumMod val="50000"/>
                    </a:schemeClr>
                  </a:solidFill>
                  <a:prstDash val="solid"/>
                </a:ln>
                <a:solidFill>
                  <a:schemeClr val="bg1"/>
                </a:solidFill>
                <a:effectLst/>
              </a:rPr>
              <a:t>¾ E</a:t>
            </a:r>
            <a:r>
              <a:rPr lang="en-US" sz="3600" b="1" spc="300" dirty="0" smtClean="0">
                <a:ln w="12700">
                  <a:solidFill>
                    <a:schemeClr val="accent1">
                      <a:lumMod val="50000"/>
                    </a:schemeClr>
                  </a:solidFill>
                  <a:prstDash val="solid"/>
                </a:ln>
                <a:solidFill>
                  <a:schemeClr val="bg1"/>
                </a:solidFill>
              </a:rPr>
              <a:t>nrichment</a:t>
            </a:r>
            <a:r>
              <a:rPr lang="en-US" sz="3600" b="1" cap="none" spc="300" dirty="0" smtClean="0">
                <a:ln w="12700">
                  <a:solidFill>
                    <a:schemeClr val="accent1">
                      <a:lumMod val="50000"/>
                    </a:schemeClr>
                  </a:solidFill>
                  <a:prstDash val="solid"/>
                </a:ln>
                <a:solidFill>
                  <a:schemeClr val="bg1"/>
                </a:solidFill>
                <a:effectLst/>
              </a:rPr>
              <a:t>.</a:t>
            </a:r>
            <a:endParaRPr lang="en-US" sz="3600" b="1" cap="none" spc="300" dirty="0">
              <a:ln w="12700">
                <a:solidFill>
                  <a:schemeClr val="accent1">
                    <a:lumMod val="50000"/>
                  </a:schemeClr>
                </a:solidFill>
                <a:prstDash val="solid"/>
              </a:ln>
              <a:solidFill>
                <a:schemeClr val="bg1"/>
              </a:solidFill>
              <a:effectLst/>
            </a:endParaRPr>
          </a:p>
        </p:txBody>
      </p:sp>
      <p:sp>
        <p:nvSpPr>
          <p:cNvPr id="9" name="Text Box 2"/>
          <p:cNvSpPr txBox="1">
            <a:spLocks noChangeArrowheads="1"/>
          </p:cNvSpPr>
          <p:nvPr/>
        </p:nvSpPr>
        <p:spPr bwMode="auto">
          <a:xfrm>
            <a:off x="3379808" y="547561"/>
            <a:ext cx="5833035" cy="2033593"/>
          </a:xfrm>
          <a:prstGeom prst="rect">
            <a:avLst/>
          </a:prstGeom>
          <a:solidFill>
            <a:schemeClr val="accent6">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r>
              <a:rPr lang="en-GB" sz="1050" dirty="0" smtClean="0">
                <a:solidFill>
                  <a:srgbClr val="000000"/>
                </a:solidFill>
              </a:rPr>
              <a:t>Read me!!!!!</a:t>
            </a:r>
          </a:p>
          <a:p>
            <a:pPr marL="0" marR="0" lvl="0" indent="0" defTabSz="914400" rtl="0" eaLnBrk="0" fontAlgn="base" latinLnBrk="0" hangingPunct="0">
              <a:lnSpc>
                <a:spcPct val="100000"/>
              </a:lnSpc>
              <a:spcBef>
                <a:spcPct val="0"/>
              </a:spcBef>
              <a:spcAft>
                <a:spcPct val="0"/>
              </a:spcAft>
              <a:buClrTx/>
              <a:buSzTx/>
              <a:buFontTx/>
              <a:buNone/>
              <a:tabLst/>
            </a:pPr>
            <a:r>
              <a:rPr lang="en-GB" sz="1050" dirty="0" smtClean="0">
                <a:solidFill>
                  <a:srgbClr val="000000"/>
                </a:solidFill>
              </a:rPr>
              <a:t>I thought I would create this enrichment document as an alternative. </a:t>
            </a:r>
            <a:r>
              <a:rPr lang="en-GB" sz="1050" dirty="0" smtClean="0">
                <a:solidFill>
                  <a:srgbClr val="000000"/>
                </a:solidFill>
              </a:rPr>
              <a:t>Last time I explained how this situation was effecting everyone differently. </a:t>
            </a:r>
            <a:r>
              <a:rPr lang="en-GB" sz="1050" dirty="0" smtClean="0">
                <a:solidFill>
                  <a:srgbClr val="000000"/>
                </a:solidFill>
              </a:rPr>
              <a:t>This </a:t>
            </a:r>
            <a:r>
              <a:rPr lang="en-GB" sz="1050" dirty="0" smtClean="0">
                <a:solidFill>
                  <a:srgbClr val="000000"/>
                </a:solidFill>
              </a:rPr>
              <a:t>is designed to pick up on popular themes I noticed around the classroom and hopefully through using them, it might make home learning a little easier. </a:t>
            </a: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smtClean="0">
              <a:solidFill>
                <a:srgbClr val="000000"/>
              </a:solidFill>
            </a:endParaRPr>
          </a:p>
          <a:p>
            <a:pPr marL="0" marR="0" lvl="0" indent="0"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endParaRPr>
          </a:p>
        </p:txBody>
      </p:sp>
      <p:sp>
        <p:nvSpPr>
          <p:cNvPr id="12" name="Text Box 2"/>
          <p:cNvSpPr txBox="1">
            <a:spLocks noChangeArrowheads="1"/>
          </p:cNvSpPr>
          <p:nvPr/>
        </p:nvSpPr>
        <p:spPr bwMode="auto">
          <a:xfrm>
            <a:off x="3391403" y="2696901"/>
            <a:ext cx="1890016" cy="4161099"/>
          </a:xfrm>
          <a:prstGeom prst="rect">
            <a:avLst/>
          </a:prstGeom>
          <a:solidFill>
            <a:srgbClr val="FBAC9F"/>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50" b="1" dirty="0" smtClean="0">
                <a:solidFill>
                  <a:srgbClr val="000000"/>
                </a:solidFill>
                <a:latin typeface="Comic Sans MS" panose="030F0702030302020204" pitchFamily="66" charset="0"/>
              </a:rPr>
              <a:t>Art and D.T.</a:t>
            </a:r>
          </a:p>
          <a:p>
            <a:pPr lvl="0" eaLnBrk="0" fontAlgn="base" hangingPunct="0">
              <a:spcBef>
                <a:spcPct val="0"/>
              </a:spcBef>
              <a:spcAft>
                <a:spcPct val="0"/>
              </a:spcAft>
            </a:pPr>
            <a:r>
              <a:rPr lang="en-GB" altLang="en-US" sz="1050" dirty="0" smtClean="0">
                <a:solidFill>
                  <a:srgbClr val="000000"/>
                </a:solidFill>
                <a:latin typeface="Comic Sans MS" panose="030F0702030302020204" pitchFamily="66" charset="0"/>
              </a:rPr>
              <a:t>Every </a:t>
            </a:r>
            <a:r>
              <a:rPr lang="en-GB" altLang="en-US" sz="1050" dirty="0" smtClean="0">
                <a:solidFill>
                  <a:srgbClr val="000000"/>
                </a:solidFill>
                <a:latin typeface="Comic Sans MS" panose="030F0702030302020204" pitchFamily="66" charset="0"/>
              </a:rPr>
              <a:t>potion </a:t>
            </a:r>
            <a:r>
              <a:rPr lang="en-GB" altLang="en-US" sz="1050" dirty="0" smtClean="0">
                <a:solidFill>
                  <a:srgbClr val="000000"/>
                </a:solidFill>
                <a:latin typeface="Comic Sans MS" panose="030F0702030302020204" pitchFamily="66" charset="0"/>
              </a:rPr>
              <a:t>is </a:t>
            </a:r>
            <a:r>
              <a:rPr lang="en-GB" altLang="en-US" sz="1050" dirty="0" smtClean="0">
                <a:solidFill>
                  <a:srgbClr val="000000"/>
                </a:solidFill>
                <a:latin typeface="Comic Sans MS" panose="030F0702030302020204" pitchFamily="66" charset="0"/>
              </a:rPr>
              <a:t>unique in the Harry Potter world. </a:t>
            </a:r>
            <a:r>
              <a:rPr lang="en-GB" altLang="en-US" sz="1050" dirty="0" smtClean="0">
                <a:solidFill>
                  <a:srgbClr val="000000"/>
                </a:solidFill>
                <a:latin typeface="Comic Sans MS" panose="030F0702030302020204" pitchFamily="66" charset="0"/>
              </a:rPr>
              <a:t> Can you create a potion which has different effects. Do you rub it in or drink it? What goes it?</a:t>
            </a:r>
          </a:p>
          <a:p>
            <a:pPr lvl="0" eaLnBrk="0" fontAlgn="base" hangingPunct="0">
              <a:spcBef>
                <a:spcPct val="0"/>
              </a:spcBef>
              <a:spcAft>
                <a:spcPct val="0"/>
              </a:spcAft>
            </a:pPr>
            <a:endParaRPr lang="en-GB" altLang="en-US" sz="1050" dirty="0" smtClean="0">
              <a:solidFill>
                <a:srgbClr val="000000"/>
              </a:solidFill>
              <a:latin typeface="Comic Sans MS" panose="030F0702030302020204" pitchFamily="66" charset="0"/>
            </a:endParaRPr>
          </a:p>
          <a:p>
            <a:pPr lvl="0" eaLnBrk="0" fontAlgn="base" hangingPunct="0">
              <a:spcBef>
                <a:spcPct val="0"/>
              </a:spcBef>
              <a:spcAft>
                <a:spcPct val="0"/>
              </a:spcAft>
            </a:pPr>
            <a:r>
              <a:rPr lang="en-GB" altLang="en-US" sz="1050" dirty="0" smtClean="0">
                <a:solidFill>
                  <a:srgbClr val="000000"/>
                </a:solidFill>
                <a:latin typeface="Comic Sans MS" panose="030F0702030302020204" pitchFamily="66" charset="0"/>
              </a:rPr>
              <a:t>With an adult make a potion you could use and create a drawing showing me how to use it.</a:t>
            </a:r>
          </a:p>
          <a:p>
            <a:pPr lvl="0" eaLnBrk="0" fontAlgn="base" hangingPunct="0">
              <a:spcBef>
                <a:spcPct val="0"/>
              </a:spcBef>
              <a:spcAft>
                <a:spcPct val="0"/>
              </a:spcAft>
            </a:pPr>
            <a:endParaRPr lang="en-GB" altLang="en-US" sz="1050" dirty="0" smtClean="0">
              <a:solidFill>
                <a:srgbClr val="000000"/>
              </a:solidFill>
              <a:latin typeface="Comic Sans MS" panose="030F0702030302020204" pitchFamily="66" charset="0"/>
            </a:endParaRPr>
          </a:p>
          <a:p>
            <a:pPr lvl="0" eaLnBrk="0" fontAlgn="base" hangingPunct="0">
              <a:spcBef>
                <a:spcPct val="0"/>
              </a:spcBef>
              <a:spcAft>
                <a:spcPct val="0"/>
              </a:spcAft>
            </a:pPr>
            <a:r>
              <a:rPr lang="en-GB" altLang="en-US" sz="1050" dirty="0" smtClean="0">
                <a:solidFill>
                  <a:srgbClr val="000000"/>
                </a:solidFill>
                <a:latin typeface="Comic Sans MS" panose="030F0702030302020204" pitchFamily="66" charset="0"/>
              </a:rPr>
              <a:t>George’s Marvellous medicine. </a:t>
            </a:r>
          </a:p>
          <a:p>
            <a:pPr lvl="0" eaLnBrk="0" fontAlgn="base" hangingPunct="0">
              <a:spcBef>
                <a:spcPct val="0"/>
              </a:spcBef>
              <a:spcAft>
                <a:spcPct val="0"/>
              </a:spcAft>
            </a:pPr>
            <a:endParaRPr lang="en-GB" altLang="en-US" sz="1050" dirty="0" smtClean="0">
              <a:solidFill>
                <a:srgbClr val="000000"/>
              </a:solidFill>
              <a:latin typeface="Comic Sans MS" panose="030F0702030302020204" pitchFamily="66" charset="0"/>
            </a:endParaRPr>
          </a:p>
          <a:p>
            <a:pPr lvl="0" eaLnBrk="0" fontAlgn="base" hangingPunct="0">
              <a:spcBef>
                <a:spcPct val="0"/>
              </a:spcBef>
              <a:spcAft>
                <a:spcPct val="0"/>
              </a:spcAft>
            </a:pPr>
            <a:r>
              <a:rPr lang="en-GB" altLang="en-US" sz="1050" dirty="0" smtClean="0">
                <a:solidFill>
                  <a:srgbClr val="000000"/>
                </a:solidFill>
                <a:latin typeface="Comic Sans MS" panose="030F0702030302020204" pitchFamily="66" charset="0"/>
              </a:rPr>
              <a:t>Can you make something like George? What would you put in it? Create a marvellous medicine with an adult and see what you make at the end.</a:t>
            </a:r>
            <a:endParaRPr lang="en-GB" altLang="en-US" sz="1050" dirty="0" smtClean="0">
              <a:solidFill>
                <a:srgbClr val="000000"/>
              </a:solidFill>
              <a:latin typeface="Comic Sans MS" panose="030F0702030302020204" pitchFamily="66" charset="0"/>
            </a:endParaRPr>
          </a:p>
        </p:txBody>
      </p:sp>
      <p:sp>
        <p:nvSpPr>
          <p:cNvPr id="13" name="Text Box 2"/>
          <p:cNvSpPr txBox="1">
            <a:spLocks noChangeArrowheads="1"/>
          </p:cNvSpPr>
          <p:nvPr/>
        </p:nvSpPr>
        <p:spPr bwMode="auto">
          <a:xfrm>
            <a:off x="5335697" y="2720051"/>
            <a:ext cx="2025802" cy="4137949"/>
          </a:xfrm>
          <a:prstGeom prst="rect">
            <a:avLst/>
          </a:prstGeom>
          <a:solidFill>
            <a:schemeClr val="accent1">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50" b="1" dirty="0" smtClean="0">
                <a:solidFill>
                  <a:srgbClr val="000000"/>
                </a:solidFill>
                <a:latin typeface="Comic Sans MS" panose="030F0702030302020204" pitchFamily="66" charset="0"/>
              </a:rPr>
              <a:t>Art and D.T</a:t>
            </a:r>
            <a:r>
              <a:rPr lang="en-GB" altLang="en-US" sz="1050" b="1" dirty="0" smtClean="0">
                <a:solidFill>
                  <a:srgbClr val="000000"/>
                </a:solidFill>
                <a:latin typeface="Comic Sans MS" panose="030F0702030302020204" pitchFamily="66" charset="0"/>
              </a:rPr>
              <a:t>.</a:t>
            </a:r>
          </a:p>
          <a:p>
            <a:pPr lvl="0" eaLnBrk="0" fontAlgn="base" hangingPunct="0">
              <a:spcBef>
                <a:spcPct val="0"/>
              </a:spcBef>
              <a:spcAft>
                <a:spcPct val="0"/>
              </a:spcAft>
            </a:pPr>
            <a:endParaRPr lang="en-GB" altLang="en-US" sz="1050" b="1" dirty="0" smtClean="0">
              <a:solidFill>
                <a:srgbClr val="000000"/>
              </a:solidFill>
              <a:latin typeface="Comic Sans MS" panose="030F0702030302020204" pitchFamily="66" charset="0"/>
            </a:endParaRPr>
          </a:p>
          <a:p>
            <a:pPr lvl="0" eaLnBrk="0" fontAlgn="base" hangingPunct="0">
              <a:spcBef>
                <a:spcPct val="0"/>
              </a:spcBef>
              <a:spcAft>
                <a:spcPct val="0"/>
              </a:spcAft>
            </a:pPr>
            <a:r>
              <a:rPr lang="en-GB" altLang="en-US" sz="1050" b="1" dirty="0" smtClean="0">
                <a:solidFill>
                  <a:srgbClr val="000000"/>
                </a:solidFill>
                <a:latin typeface="Comic Sans MS" panose="030F0702030302020204" pitchFamily="66" charset="0"/>
              </a:rPr>
              <a:t>This week can you build a tower?</a:t>
            </a:r>
          </a:p>
          <a:p>
            <a:pPr lvl="0" eaLnBrk="0" fontAlgn="base" hangingPunct="0">
              <a:spcBef>
                <a:spcPct val="0"/>
              </a:spcBef>
              <a:spcAft>
                <a:spcPct val="0"/>
              </a:spcAft>
            </a:pPr>
            <a:endParaRPr lang="en-GB" altLang="en-US" sz="1050" b="1" dirty="0" smtClean="0">
              <a:solidFill>
                <a:srgbClr val="000000"/>
              </a:solidFill>
              <a:latin typeface="Comic Sans MS" panose="030F0702030302020204" pitchFamily="66" charset="0"/>
            </a:endParaRPr>
          </a:p>
          <a:p>
            <a:pPr lvl="0" eaLnBrk="0" fontAlgn="base" hangingPunct="0">
              <a:spcBef>
                <a:spcPct val="0"/>
              </a:spcBef>
              <a:spcAft>
                <a:spcPct val="0"/>
              </a:spcAft>
            </a:pPr>
            <a:r>
              <a:rPr lang="en-GB" altLang="en-US" sz="1050" b="1" dirty="0" smtClean="0">
                <a:solidFill>
                  <a:srgbClr val="000000"/>
                </a:solidFill>
                <a:latin typeface="Comic Sans MS" panose="030F0702030302020204" pitchFamily="66" charset="0"/>
              </a:rPr>
              <a:t>It can be made from anything you want it just has to be tall. </a:t>
            </a:r>
          </a:p>
          <a:p>
            <a:pPr lvl="0" eaLnBrk="0" fontAlgn="base" hangingPunct="0">
              <a:spcBef>
                <a:spcPct val="0"/>
              </a:spcBef>
              <a:spcAft>
                <a:spcPct val="0"/>
              </a:spcAft>
            </a:pPr>
            <a:endParaRPr lang="en-GB" altLang="en-US" sz="1050" b="1" dirty="0" smtClean="0">
              <a:solidFill>
                <a:srgbClr val="000000"/>
              </a:solidFill>
              <a:latin typeface="Comic Sans MS" panose="030F0702030302020204" pitchFamily="66" charset="0"/>
            </a:endParaRPr>
          </a:p>
          <a:p>
            <a:pPr lvl="0" eaLnBrk="0" fontAlgn="base" hangingPunct="0">
              <a:spcBef>
                <a:spcPct val="0"/>
              </a:spcBef>
              <a:spcAft>
                <a:spcPct val="0"/>
              </a:spcAft>
            </a:pPr>
            <a:r>
              <a:rPr lang="en-GB" altLang="en-US" sz="1050" b="1" dirty="0" smtClean="0">
                <a:solidFill>
                  <a:srgbClr val="000000"/>
                </a:solidFill>
                <a:latin typeface="Comic Sans MS" panose="030F0702030302020204" pitchFamily="66" charset="0"/>
              </a:rPr>
              <a:t>Make sure you check with an adult with what you can use from around your house or play box and build that tall tower. </a:t>
            </a:r>
          </a:p>
          <a:p>
            <a:pPr lvl="0" eaLnBrk="0" fontAlgn="base" hangingPunct="0">
              <a:spcBef>
                <a:spcPct val="0"/>
              </a:spcBef>
              <a:spcAft>
                <a:spcPct val="0"/>
              </a:spcAft>
            </a:pPr>
            <a:endParaRPr lang="en-GB" altLang="en-US" sz="1050" b="1" dirty="0" smtClean="0">
              <a:solidFill>
                <a:srgbClr val="000000"/>
              </a:solidFill>
              <a:latin typeface="Comic Sans MS" panose="030F0702030302020204" pitchFamily="66" charset="0"/>
            </a:endParaRPr>
          </a:p>
          <a:p>
            <a:pPr lvl="0" eaLnBrk="0" fontAlgn="base" hangingPunct="0">
              <a:spcBef>
                <a:spcPct val="0"/>
              </a:spcBef>
              <a:spcAft>
                <a:spcPct val="0"/>
              </a:spcAft>
            </a:pPr>
            <a:r>
              <a:rPr lang="en-GB" altLang="en-US" sz="1050" b="1" dirty="0" smtClean="0">
                <a:solidFill>
                  <a:srgbClr val="000000"/>
                </a:solidFill>
                <a:latin typeface="Comic Sans MS" panose="030F0702030302020204" pitchFamily="66" charset="0"/>
              </a:rPr>
              <a:t>Just send a photograph in of what you have built and let me know how tall you made it. The tallest gets a certificate. </a:t>
            </a:r>
            <a:endParaRPr lang="en-GB" altLang="en-US" sz="1050" b="1" dirty="0" smtClean="0">
              <a:solidFill>
                <a:srgbClr val="000000"/>
              </a:solidFill>
              <a:latin typeface="Comic Sans MS" panose="030F0702030302020204" pitchFamily="66" charset="0"/>
            </a:endParaRPr>
          </a:p>
        </p:txBody>
      </p:sp>
      <p:sp>
        <p:nvSpPr>
          <p:cNvPr id="24" name="Text Box 2"/>
          <p:cNvSpPr txBox="1">
            <a:spLocks noChangeArrowheads="1"/>
          </p:cNvSpPr>
          <p:nvPr/>
        </p:nvSpPr>
        <p:spPr bwMode="auto">
          <a:xfrm>
            <a:off x="9264377" y="547561"/>
            <a:ext cx="2926313" cy="4313806"/>
          </a:xfrm>
          <a:prstGeom prst="rect">
            <a:avLst/>
          </a:prstGeom>
          <a:solidFill>
            <a:schemeClr val="accent2">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dirty="0" smtClean="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smtClean="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smtClean="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eaLnBrk="0" fontAlgn="base" hangingPunct="0">
              <a:spcBef>
                <a:spcPct val="0"/>
              </a:spcBef>
              <a:spcAft>
                <a:spcPct val="0"/>
              </a:spcAft>
            </a:pPr>
            <a:endParaRPr lang="en-GB" sz="1000" dirty="0" smtClean="0">
              <a:latin typeface="Comic Sans MS" panose="030F0702030302020204" pitchFamily="66" charset="0"/>
            </a:endParaRPr>
          </a:p>
          <a:p>
            <a:pPr lvl="0" eaLnBrk="0" fontAlgn="base" hangingPunct="0">
              <a:spcBef>
                <a:spcPct val="0"/>
              </a:spcBef>
              <a:spcAft>
                <a:spcPct val="0"/>
              </a:spcAft>
            </a:pPr>
            <a:r>
              <a:rPr lang="en-GB" sz="1000" dirty="0" smtClean="0">
                <a:latin typeface="Comic Sans MS" panose="030F0702030302020204" pitchFamily="66" charset="0"/>
              </a:rPr>
              <a:t>Star </a:t>
            </a:r>
            <a:r>
              <a:rPr lang="en-GB" sz="1000" dirty="0" smtClean="0">
                <a:latin typeface="Comic Sans MS" panose="030F0702030302020204" pitchFamily="66" charset="0"/>
              </a:rPr>
              <a:t>Wars</a:t>
            </a:r>
          </a:p>
          <a:p>
            <a:pPr lvl="0" eaLnBrk="0" fontAlgn="base" hangingPunct="0">
              <a:spcBef>
                <a:spcPct val="0"/>
              </a:spcBef>
              <a:spcAft>
                <a:spcPct val="0"/>
              </a:spcAft>
            </a:pPr>
            <a:endParaRPr lang="en-GB" sz="1000" dirty="0" smtClean="0">
              <a:latin typeface="Comic Sans MS" panose="030F0702030302020204" pitchFamily="66" charset="0"/>
            </a:endParaRPr>
          </a:p>
          <a:p>
            <a:pPr lvl="0" eaLnBrk="0" fontAlgn="base" hangingPunct="0">
              <a:spcBef>
                <a:spcPct val="0"/>
              </a:spcBef>
              <a:spcAft>
                <a:spcPct val="0"/>
              </a:spcAft>
            </a:pPr>
            <a:r>
              <a:rPr lang="en-GB" sz="1000" dirty="0" smtClean="0">
                <a:latin typeface="Comic Sans MS" panose="030F0702030302020204" pitchFamily="66" charset="0"/>
              </a:rPr>
              <a:t>Can you make a flip book? Think of different scenes from the movie. Can you make a flip book of that scene using matchstick figures? There are lots of examples on YouTube. Have a go.</a:t>
            </a:r>
          </a:p>
          <a:p>
            <a:pPr lvl="0" eaLnBrk="0" fontAlgn="base" hangingPunct="0">
              <a:spcBef>
                <a:spcPct val="0"/>
              </a:spcBef>
              <a:spcAft>
                <a:spcPct val="0"/>
              </a:spcAft>
            </a:pPr>
            <a:endParaRPr lang="en-GB" sz="1000" dirty="0" smtClean="0">
              <a:latin typeface="Comic Sans MS" panose="030F0702030302020204" pitchFamily="66" charset="0"/>
            </a:endParaRPr>
          </a:p>
          <a:p>
            <a:pPr lvl="0" eaLnBrk="0" fontAlgn="base" hangingPunct="0">
              <a:spcBef>
                <a:spcPct val="0"/>
              </a:spcBef>
              <a:spcAft>
                <a:spcPct val="0"/>
              </a:spcAft>
            </a:pPr>
            <a:r>
              <a:rPr lang="en-GB" sz="1000" dirty="0" smtClean="0">
                <a:latin typeface="Comic Sans MS" panose="030F0702030302020204" pitchFamily="66" charset="0"/>
              </a:rPr>
              <a:t>Design a droid</a:t>
            </a:r>
            <a:r>
              <a:rPr lang="en-GB" sz="1000" dirty="0" smtClean="0">
                <a:latin typeface="Comic Sans MS" panose="030F0702030302020204" pitchFamily="66" charset="0"/>
              </a:rPr>
              <a:t>! Droids had lots of different purposes in the films. Some would make you tea, others would fight battles. Draw and design your own droid. Let me know what it can do, how fast can it travel? Does it have any secret skills?</a:t>
            </a:r>
          </a:p>
          <a:p>
            <a:pPr lvl="0" eaLnBrk="0" fontAlgn="base" hangingPunct="0">
              <a:spcBef>
                <a:spcPct val="0"/>
              </a:spcBef>
              <a:spcAft>
                <a:spcPct val="0"/>
              </a:spcAft>
            </a:pPr>
            <a:endParaRPr lang="en-GB" sz="1000" dirty="0" smtClean="0">
              <a:latin typeface="Comic Sans MS" panose="030F0702030302020204" pitchFamily="66" charset="0"/>
            </a:endParaRPr>
          </a:p>
          <a:p>
            <a:pPr lvl="0" eaLnBrk="0" fontAlgn="base" hangingPunct="0">
              <a:spcBef>
                <a:spcPct val="0"/>
              </a:spcBef>
              <a:spcAft>
                <a:spcPct val="0"/>
              </a:spcAft>
            </a:pPr>
            <a:r>
              <a:rPr lang="en-GB" sz="1000" dirty="0" smtClean="0">
                <a:latin typeface="Comic Sans MS" panose="030F0702030302020204" pitchFamily="66" charset="0"/>
              </a:rPr>
              <a:t>Design your own battle armour. The clones during the Clone Wars had lots of different types of battle armour. Can your design your own? What colours would it have? What </a:t>
            </a:r>
            <a:r>
              <a:rPr lang="en-GB" sz="1000" dirty="0" err="1" smtClean="0">
                <a:latin typeface="Comic Sans MS" panose="030F0702030302020204" pitchFamily="66" charset="0"/>
              </a:rPr>
              <a:t>arour</a:t>
            </a:r>
            <a:r>
              <a:rPr lang="en-GB" sz="1000" dirty="0" smtClean="0">
                <a:latin typeface="Comic Sans MS" panose="030F0702030302020204" pitchFamily="66" charset="0"/>
              </a:rPr>
              <a:t> design would it have?</a:t>
            </a:r>
          </a:p>
          <a:p>
            <a:pPr lvl="0" eaLnBrk="0" fontAlgn="base" hangingPunct="0">
              <a:spcBef>
                <a:spcPct val="0"/>
              </a:spcBef>
              <a:spcAft>
                <a:spcPct val="0"/>
              </a:spcAft>
            </a:pPr>
            <a:endParaRPr lang="en-GB" sz="1000" dirty="0" smtClean="0">
              <a:latin typeface="Comic Sans MS" panose="030F0702030302020204" pitchFamily="66" charset="0"/>
            </a:endParaRPr>
          </a:p>
          <a:p>
            <a:pPr lvl="0" eaLnBrk="0" fontAlgn="base" hangingPunct="0">
              <a:spcBef>
                <a:spcPct val="0"/>
              </a:spcBef>
              <a:spcAft>
                <a:spcPct val="0"/>
              </a:spcAft>
            </a:pPr>
            <a:r>
              <a:rPr lang="en-GB" sz="1000" dirty="0" smtClean="0">
                <a:latin typeface="Comic Sans MS" panose="030F0702030302020204" pitchFamily="66" charset="0"/>
              </a:rPr>
              <a:t>Design your own light sabre. Each Jedi had to build his/her light sabre. Can you design your own one? What colour would it be? What additional  things would it have?</a:t>
            </a:r>
          </a:p>
          <a:p>
            <a:pPr lvl="0" eaLnBrk="0" fontAlgn="base" hangingPunct="0">
              <a:spcBef>
                <a:spcPct val="0"/>
              </a:spcBef>
              <a:spcAft>
                <a:spcPct val="0"/>
              </a:spcAft>
            </a:pPr>
            <a:endParaRPr lang="en-GB" sz="1000" dirty="0" smtClean="0">
              <a:latin typeface="Comic Sans MS" panose="030F0702030302020204" pitchFamily="66" charset="0"/>
            </a:endParaRPr>
          </a:p>
          <a:p>
            <a:pPr marL="228600" indent="-228600" eaLnBrk="0" fontAlgn="base" hangingPunct="0">
              <a:spcBef>
                <a:spcPct val="0"/>
              </a:spcBef>
              <a:spcAft>
                <a:spcPct val="0"/>
              </a:spcAft>
              <a:buFontTx/>
              <a:buAutoNum type="arabicPeriod"/>
            </a:pPr>
            <a:endParaRPr lang="en-GB" altLang="en-US" sz="1000" dirty="0" smtClean="0">
              <a:solidFill>
                <a:srgbClr val="000000"/>
              </a:solidFill>
              <a:latin typeface="Comic Sans MS" panose="030F0702030302020204" pitchFamily="66" charset="0"/>
            </a:endParaRPr>
          </a:p>
          <a:p>
            <a:pPr marL="228600" indent="-228600" eaLnBrk="0" fontAlgn="base" hangingPunct="0">
              <a:spcBef>
                <a:spcPct val="0"/>
              </a:spcBef>
              <a:spcAft>
                <a:spcPct val="0"/>
              </a:spcAft>
              <a:buFontTx/>
              <a:buAutoNum type="arabicPeriod"/>
            </a:pPr>
            <a:endParaRPr lang="en-GB" altLang="en-US" sz="1000" dirty="0" smtClean="0">
              <a:solidFill>
                <a:srgbClr val="000000"/>
              </a:solidFill>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marL="228600" lvl="0" indent="-228600" eaLnBrk="0" fontAlgn="base" hangingPunct="0">
              <a:spcBef>
                <a:spcPct val="0"/>
              </a:spcBef>
              <a:spcAft>
                <a:spcPct val="0"/>
              </a:spcAft>
              <a:buAutoNum type="arabicPeriod"/>
            </a:pPr>
            <a:endParaRPr lang="en-GB" sz="1000" dirty="0" smtClean="0">
              <a:latin typeface="Comic Sans MS" panose="030F0702030302020204" pitchFamily="66" charset="0"/>
            </a:endParaRPr>
          </a:p>
          <a:p>
            <a:pPr lvl="0" algn="ctr" eaLnBrk="0" fontAlgn="base" hangingPunct="0">
              <a:spcBef>
                <a:spcPct val="0"/>
              </a:spcBef>
              <a:spcAft>
                <a:spcPct val="0"/>
              </a:spcAft>
            </a:pPr>
            <a:endParaRPr lang="en-GB" sz="1000" dirty="0" smtClean="0">
              <a:latin typeface="Comic Sans MS" panose="030F0702030302020204" pitchFamily="66" charset="0"/>
            </a:endParaRPr>
          </a:p>
        </p:txBody>
      </p:sp>
      <p:sp>
        <p:nvSpPr>
          <p:cNvPr id="27" name="Text Box 2"/>
          <p:cNvSpPr txBox="1">
            <a:spLocks noChangeArrowheads="1"/>
          </p:cNvSpPr>
          <p:nvPr/>
        </p:nvSpPr>
        <p:spPr bwMode="auto">
          <a:xfrm>
            <a:off x="7396223" y="2696901"/>
            <a:ext cx="1828800" cy="4161099"/>
          </a:xfrm>
          <a:prstGeom prst="rect">
            <a:avLst/>
          </a:prstGeom>
          <a:solidFill>
            <a:schemeClr val="accent4">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GB" altLang="en-US" sz="1050" b="1" dirty="0" smtClean="0">
                <a:solidFill>
                  <a:srgbClr val="000000"/>
                </a:solidFill>
                <a:latin typeface="Comic Sans MS" panose="030F0702030302020204" pitchFamily="66" charset="0"/>
              </a:rPr>
              <a:t>Art and D.T</a:t>
            </a:r>
            <a:r>
              <a:rPr lang="en-GB" altLang="en-US" sz="1050" b="1" dirty="0" smtClean="0">
                <a:solidFill>
                  <a:srgbClr val="000000"/>
                </a:solidFill>
                <a:latin typeface="Comic Sans MS" panose="030F0702030302020204" pitchFamily="66" charset="0"/>
              </a:rPr>
              <a:t>.</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050" b="1" dirty="0" smtClean="0">
              <a:solidFill>
                <a:srgbClr val="000000"/>
              </a:solidFill>
              <a:latin typeface="Comic Sans MS" panose="030F0702030302020204" pitchFamily="66"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altLang="en-US" sz="1050" b="1" dirty="0" smtClean="0">
                <a:solidFill>
                  <a:srgbClr val="000000"/>
                </a:solidFill>
                <a:latin typeface="Comic Sans MS" panose="030F0702030302020204" pitchFamily="66" charset="0"/>
              </a:rPr>
              <a:t>Create your own creature. Every popular book or T.V. series has a selection of amazing creatures. The Lion, the Witch and the wardrobe had talking animals who made their own home like Mr </a:t>
            </a:r>
            <a:r>
              <a:rPr lang="en-GB" altLang="en-US" sz="1050" b="1" dirty="0" err="1" smtClean="0">
                <a:solidFill>
                  <a:srgbClr val="000000"/>
                </a:solidFill>
                <a:latin typeface="Comic Sans MS" panose="030F0702030302020204" pitchFamily="66" charset="0"/>
              </a:rPr>
              <a:t>Tumnus</a:t>
            </a:r>
            <a:r>
              <a:rPr lang="en-GB" altLang="en-US" sz="1050" b="1" dirty="0" smtClean="0">
                <a:solidFill>
                  <a:srgbClr val="000000"/>
                </a:solidFill>
                <a:latin typeface="Comic Sans MS" panose="030F0702030302020204" pitchFamily="66" charset="0"/>
              </a:rPr>
              <a:t>.</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050" b="1" dirty="0" smtClean="0">
                <a:solidFill>
                  <a:srgbClr val="000000"/>
                </a:solidFill>
                <a:latin typeface="Comic Sans MS" panose="030F0702030302020204" pitchFamily="66" charset="0"/>
              </a:rPr>
              <a:t>I want you to create your own creature and design its home! It can live anywhere and look like anything!</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050" b="1" dirty="0" smtClean="0">
              <a:solidFill>
                <a:srgbClr val="000000"/>
              </a:solidFill>
              <a:latin typeface="Comic Sans MS" panose="030F0702030302020204" pitchFamily="66"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altLang="en-US" sz="1050" b="1" dirty="0" smtClean="0">
                <a:solidFill>
                  <a:srgbClr val="000000"/>
                </a:solidFill>
                <a:latin typeface="Comic Sans MS" panose="030F0702030302020204" pitchFamily="66" charset="0"/>
              </a:rPr>
              <a:t>Some creatures could live in the sea and they would look very different from those found in the desert. </a:t>
            </a:r>
            <a:endParaRPr lang="en-GB" altLang="en-US" sz="1050" b="1" dirty="0" smtClean="0">
              <a:solidFill>
                <a:srgbClr val="000000"/>
              </a:solidFill>
              <a:latin typeface="Comic Sans MS" panose="030F0702030302020204" pitchFamily="66" charset="0"/>
            </a:endParaRPr>
          </a:p>
        </p:txBody>
      </p:sp>
      <p:sp>
        <p:nvSpPr>
          <p:cNvPr id="29" name="Text Box 2"/>
          <p:cNvSpPr txBox="1">
            <a:spLocks noChangeArrowheads="1"/>
          </p:cNvSpPr>
          <p:nvPr/>
        </p:nvSpPr>
        <p:spPr bwMode="auto">
          <a:xfrm>
            <a:off x="9282897" y="4965539"/>
            <a:ext cx="2909104" cy="1889674"/>
          </a:xfrm>
          <a:prstGeom prst="rect">
            <a:avLst/>
          </a:prstGeom>
          <a:solidFill>
            <a:schemeClr val="accent5">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en-US" sz="1050" dirty="0" smtClean="0">
                <a:solidFill>
                  <a:srgbClr val="000000"/>
                </a:solidFill>
                <a:latin typeface="Comic Sans MS" panose="030F0702030302020204" pitchFamily="66" charset="0"/>
              </a:rPr>
              <a:t>Maths</a:t>
            </a:r>
          </a:p>
          <a:p>
            <a:r>
              <a:rPr lang="en-GB" sz="1050" dirty="0" smtClean="0"/>
              <a:t>Tom and Bob have a total of 49 toys. If Bob has 5 more toys than Tom, how many toys does each one have?</a:t>
            </a:r>
          </a:p>
          <a:p>
            <a:r>
              <a:rPr lang="en-GB" sz="1050" dirty="0" smtClean="0"/>
              <a:t>John can eat a quarter of a pizza in one minute. How long does it take John to eat one pizza and a half?</a:t>
            </a:r>
          </a:p>
          <a:p>
            <a:r>
              <a:rPr lang="en-GB" sz="1050" dirty="0" smtClean="0"/>
              <a:t>John can eat a sixth of a pizza in two minutes. It takes 3 minutes for Billy to eat one quarter of the same pizza. If John and Billy start eating one pizza each, who will finish first?</a:t>
            </a:r>
          </a:p>
          <a:p>
            <a:pPr eaLnBrk="0" fontAlgn="base" hangingPunct="0">
              <a:spcBef>
                <a:spcPct val="0"/>
              </a:spcBef>
              <a:spcAft>
                <a:spcPct val="0"/>
              </a:spcAft>
            </a:pPr>
            <a:endParaRPr lang="en-GB" altLang="en-US" sz="1050" dirty="0" smtClean="0">
              <a:solidFill>
                <a:srgbClr val="000000"/>
              </a:solidFill>
              <a:latin typeface="Comic Sans MS" panose="030F0702030302020204" pitchFamily="66" charset="0"/>
            </a:endParaRPr>
          </a:p>
        </p:txBody>
      </p:sp>
    </p:spTree>
    <p:extLst>
      <p:ext uri="{BB962C8B-B14F-4D97-AF65-F5344CB8AC3E}">
        <p14:creationId xmlns:p14="http://schemas.microsoft.com/office/powerpoint/2010/main" xmlns="" val="155729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2125</TotalTime>
  <Words>788</Words>
  <Application>Microsoft Office PowerPoint</Application>
  <PresentationFormat>Custom</PresentationFormat>
  <Paragraphs>96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Willesborough Junior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 Hollamby</dc:creator>
  <cp:lastModifiedBy>Joanna Taylor</cp:lastModifiedBy>
  <cp:revision>59</cp:revision>
  <cp:lastPrinted>2020-03-13T13:38:16Z</cp:lastPrinted>
  <dcterms:created xsi:type="dcterms:W3CDTF">2020-03-12T11:22:30Z</dcterms:created>
  <dcterms:modified xsi:type="dcterms:W3CDTF">2020-05-01T09:44:49Z</dcterms:modified>
</cp:coreProperties>
</file>