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680" r:id="rId4"/>
    <p:sldId id="263" r:id="rId5"/>
    <p:sldId id="671" r:id="rId6"/>
    <p:sldId id="675" r:id="rId7"/>
    <p:sldId id="676" r:id="rId8"/>
    <p:sldId id="684" r:id="rId9"/>
    <p:sldId id="677" r:id="rId10"/>
    <p:sldId id="558" r:id="rId11"/>
    <p:sldId id="685" r:id="rId12"/>
    <p:sldId id="686" r:id="rId13"/>
    <p:sldId id="687" r:id="rId14"/>
    <p:sldId id="688" r:id="rId15"/>
    <p:sldId id="689" r:id="rId16"/>
    <p:sldId id="690" r:id="rId17"/>
    <p:sldId id="682" r:id="rId18"/>
    <p:sldId id="691" r:id="rId19"/>
    <p:sldId id="692" r:id="rId20"/>
    <p:sldId id="6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mill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7" autoAdjust="0"/>
    <p:restoredTop sz="94660" autoAdjust="0"/>
  </p:normalViewPr>
  <p:slideViewPr>
    <p:cSldViewPr snapToGrid="0">
      <p:cViewPr>
        <p:scale>
          <a:sx n="81" d="100"/>
          <a:sy n="81" d="100"/>
        </p:scale>
        <p:origin x="-222" y="-36"/>
      </p:cViewPr>
      <p:guideLst>
        <p:guide orient="horz" pos="2160"/>
        <p:guide pos="3840"/>
      </p:guideLst>
    </p:cSldViewPr>
  </p:slideViewPr>
  <p:outlineViewPr>
    <p:cViewPr>
      <p:scale>
        <a:sx n="33" d="100"/>
        <a:sy n="33" d="100"/>
      </p:scale>
      <p:origin x="0" y="8968"/>
    </p:cViewPr>
  </p:outlineViewPr>
  <p:notesTextViewPr>
    <p:cViewPr>
      <p:scale>
        <a:sx n="1" d="1"/>
        <a:sy n="1" d="1"/>
      </p:scale>
      <p:origin x="0" y="0"/>
    </p:cViewPr>
  </p:notesTextViewPr>
  <p:sorterViewPr>
    <p:cViewPr varScale="1">
      <p:scale>
        <a:sx n="1" d="1"/>
        <a:sy n="1" d="1"/>
      </p:scale>
      <p:origin x="0" y="1280"/>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126"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C1E08-1860-4291-8FF4-24DFC2014ED0}" type="doc">
      <dgm:prSet loTypeId="urn:microsoft.com/office/officeart/2005/8/layout/gear1" loCatId="relationship" qsTypeId="urn:microsoft.com/office/officeart/2005/8/quickstyle/simple1" qsCatId="simple" csTypeId="urn:microsoft.com/office/officeart/2005/8/colors/colorful4" csCatId="colorful" phldr="1"/>
      <dgm:spPr/>
    </dgm:pt>
    <dgm:pt modelId="{D7D78859-0969-4563-870F-CC3A3CC984FC}">
      <dgm:prSet phldrT="[Text]" custT="1"/>
      <dgm:spPr/>
      <dgm:t>
        <a:bodyPr/>
        <a:lstStyle/>
        <a:p>
          <a:r>
            <a:rPr lang="en-GB" sz="1800" dirty="0">
              <a:solidFill>
                <a:schemeClr val="tx1"/>
              </a:solidFill>
            </a:rPr>
            <a:t>Using and Applying/problem Solving in Context</a:t>
          </a:r>
        </a:p>
      </dgm:t>
    </dgm:pt>
    <dgm:pt modelId="{2D493A5B-46AD-4EB6-81FB-B065C38F51E1}" type="parTrans" cxnId="{4B351711-3D85-4E8D-AAE4-493D9D4AB444}">
      <dgm:prSet/>
      <dgm:spPr/>
      <dgm:t>
        <a:bodyPr/>
        <a:lstStyle/>
        <a:p>
          <a:endParaRPr lang="en-GB"/>
        </a:p>
      </dgm:t>
    </dgm:pt>
    <dgm:pt modelId="{5D2306D6-16FA-4404-A296-44DEA264F668}" type="sibTrans" cxnId="{4B351711-3D85-4E8D-AAE4-493D9D4AB444}">
      <dgm:prSet/>
      <dgm:spPr/>
      <dgm:t>
        <a:bodyPr/>
        <a:lstStyle/>
        <a:p>
          <a:endParaRPr lang="en-GB" dirty="0"/>
        </a:p>
      </dgm:t>
    </dgm:pt>
    <dgm:pt modelId="{C5C1A45F-E4F1-429C-A9A8-B3CF7DFB5434}">
      <dgm:prSet phldrT="[Text]" custT="1"/>
      <dgm:spPr/>
      <dgm:t>
        <a:bodyPr/>
        <a:lstStyle/>
        <a:p>
          <a:r>
            <a:rPr lang="en-GB" sz="1800" dirty="0">
              <a:solidFill>
                <a:schemeClr val="tx1"/>
              </a:solidFill>
            </a:rPr>
            <a:t>Fluency and Conceptual Understanding</a:t>
          </a:r>
        </a:p>
      </dgm:t>
    </dgm:pt>
    <dgm:pt modelId="{AD65E0AB-2056-40D8-A2BE-FE4A22F4F671}" type="parTrans" cxnId="{685FF80D-9D2B-4C33-BA2A-0ED348522B4A}">
      <dgm:prSet/>
      <dgm:spPr/>
      <dgm:t>
        <a:bodyPr/>
        <a:lstStyle/>
        <a:p>
          <a:endParaRPr lang="en-GB"/>
        </a:p>
      </dgm:t>
    </dgm:pt>
    <dgm:pt modelId="{1737F7F4-686C-4F47-AD5E-B66A2027112E}" type="sibTrans" cxnId="{685FF80D-9D2B-4C33-BA2A-0ED348522B4A}">
      <dgm:prSet/>
      <dgm:spPr/>
      <dgm:t>
        <a:bodyPr/>
        <a:lstStyle/>
        <a:p>
          <a:endParaRPr lang="en-GB" dirty="0"/>
        </a:p>
      </dgm:t>
    </dgm:pt>
    <dgm:pt modelId="{916D9A51-44F9-47A0-9AAD-D38CAEA7387A}">
      <dgm:prSet phldrT="[Text]" custT="1"/>
      <dgm:spPr/>
      <dgm:t>
        <a:bodyPr/>
        <a:lstStyle/>
        <a:p>
          <a:r>
            <a:rPr lang="en-GB" sz="1800" dirty="0">
              <a:solidFill>
                <a:schemeClr val="tx1"/>
              </a:solidFill>
            </a:rPr>
            <a:t>Reason Mathematically</a:t>
          </a:r>
        </a:p>
      </dgm:t>
    </dgm:pt>
    <dgm:pt modelId="{651F4C53-8AB3-4F3F-BCFA-711CF608F9F7}" type="parTrans" cxnId="{9B482F48-FE26-488E-AA45-51540B797A84}">
      <dgm:prSet/>
      <dgm:spPr/>
      <dgm:t>
        <a:bodyPr/>
        <a:lstStyle/>
        <a:p>
          <a:endParaRPr lang="en-GB"/>
        </a:p>
      </dgm:t>
    </dgm:pt>
    <dgm:pt modelId="{25703042-5894-4C59-BD21-782F61F8C26A}" type="sibTrans" cxnId="{9B482F48-FE26-488E-AA45-51540B797A84}">
      <dgm:prSet/>
      <dgm:spPr/>
      <dgm:t>
        <a:bodyPr/>
        <a:lstStyle/>
        <a:p>
          <a:endParaRPr lang="en-GB" dirty="0"/>
        </a:p>
      </dgm:t>
    </dgm:pt>
    <dgm:pt modelId="{ED3BB2FC-37CB-4CF8-B98A-34F83581D51A}" type="pres">
      <dgm:prSet presAssocID="{4EBC1E08-1860-4291-8FF4-24DFC2014ED0}" presName="composite" presStyleCnt="0">
        <dgm:presLayoutVars>
          <dgm:chMax val="3"/>
          <dgm:animLvl val="lvl"/>
          <dgm:resizeHandles val="exact"/>
        </dgm:presLayoutVars>
      </dgm:prSet>
      <dgm:spPr/>
    </dgm:pt>
    <dgm:pt modelId="{58E4671C-6263-41CA-A8A6-889BFDE9257C}" type="pres">
      <dgm:prSet presAssocID="{D7D78859-0969-4563-870F-CC3A3CC984FC}" presName="gear1" presStyleLbl="node1" presStyleIdx="0" presStyleCnt="3" custScaleX="125632" custScaleY="105785" custLinFactNeighborX="20257" custLinFactNeighborY="-15273">
        <dgm:presLayoutVars>
          <dgm:chMax val="1"/>
          <dgm:bulletEnabled val="1"/>
        </dgm:presLayoutVars>
      </dgm:prSet>
      <dgm:spPr/>
      <dgm:t>
        <a:bodyPr/>
        <a:lstStyle/>
        <a:p>
          <a:endParaRPr lang="en-GB"/>
        </a:p>
      </dgm:t>
    </dgm:pt>
    <dgm:pt modelId="{BE1A1AD5-CA31-4377-862D-F0A9969221B6}" type="pres">
      <dgm:prSet presAssocID="{D7D78859-0969-4563-870F-CC3A3CC984FC}" presName="gear1srcNode" presStyleLbl="node1" presStyleIdx="0" presStyleCnt="3"/>
      <dgm:spPr/>
      <dgm:t>
        <a:bodyPr/>
        <a:lstStyle/>
        <a:p>
          <a:endParaRPr lang="en-GB"/>
        </a:p>
      </dgm:t>
    </dgm:pt>
    <dgm:pt modelId="{00BE9119-0408-4274-AAE5-CAC88BAA53C3}" type="pres">
      <dgm:prSet presAssocID="{D7D78859-0969-4563-870F-CC3A3CC984FC}" presName="gear1dstNode" presStyleLbl="node1" presStyleIdx="0" presStyleCnt="3"/>
      <dgm:spPr/>
      <dgm:t>
        <a:bodyPr/>
        <a:lstStyle/>
        <a:p>
          <a:endParaRPr lang="en-GB"/>
        </a:p>
      </dgm:t>
    </dgm:pt>
    <dgm:pt modelId="{1EC76E89-C095-41A1-81D9-A2710E9787A3}" type="pres">
      <dgm:prSet presAssocID="{C5C1A45F-E4F1-429C-A9A8-B3CF7DFB5434}" presName="gear2" presStyleLbl="node1" presStyleIdx="1" presStyleCnt="3" custScaleX="177501" custScaleY="149717" custLinFactNeighborX="-30119" custLinFactNeighborY="32381">
        <dgm:presLayoutVars>
          <dgm:chMax val="1"/>
          <dgm:bulletEnabled val="1"/>
        </dgm:presLayoutVars>
      </dgm:prSet>
      <dgm:spPr/>
      <dgm:t>
        <a:bodyPr/>
        <a:lstStyle/>
        <a:p>
          <a:endParaRPr lang="en-GB"/>
        </a:p>
      </dgm:t>
    </dgm:pt>
    <dgm:pt modelId="{D8299344-54BC-451C-9C73-CBAED0972705}" type="pres">
      <dgm:prSet presAssocID="{C5C1A45F-E4F1-429C-A9A8-B3CF7DFB5434}" presName="gear2srcNode" presStyleLbl="node1" presStyleIdx="1" presStyleCnt="3"/>
      <dgm:spPr/>
      <dgm:t>
        <a:bodyPr/>
        <a:lstStyle/>
        <a:p>
          <a:endParaRPr lang="en-GB"/>
        </a:p>
      </dgm:t>
    </dgm:pt>
    <dgm:pt modelId="{D1AF2CC7-723A-47D8-A6D5-6613FED0D45E}" type="pres">
      <dgm:prSet presAssocID="{C5C1A45F-E4F1-429C-A9A8-B3CF7DFB5434}" presName="gear2dstNode" presStyleLbl="node1" presStyleIdx="1" presStyleCnt="3"/>
      <dgm:spPr/>
      <dgm:t>
        <a:bodyPr/>
        <a:lstStyle/>
        <a:p>
          <a:endParaRPr lang="en-GB"/>
        </a:p>
      </dgm:t>
    </dgm:pt>
    <dgm:pt modelId="{40DD9FF3-8136-4163-A524-587E6A20F650}" type="pres">
      <dgm:prSet presAssocID="{916D9A51-44F9-47A0-9AAD-D38CAEA7387A}" presName="gear3" presStyleLbl="node1" presStyleIdx="2" presStyleCnt="3" custScaleX="177271" custScaleY="178129" custLinFactNeighborX="-9854" custLinFactNeighborY="-17269"/>
      <dgm:spPr/>
      <dgm:t>
        <a:bodyPr/>
        <a:lstStyle/>
        <a:p>
          <a:endParaRPr lang="en-GB"/>
        </a:p>
      </dgm:t>
    </dgm:pt>
    <dgm:pt modelId="{11A689E1-5BF8-4BC7-85F4-A78405ADDC9E}" type="pres">
      <dgm:prSet presAssocID="{916D9A51-44F9-47A0-9AAD-D38CAEA7387A}" presName="gear3tx" presStyleLbl="node1" presStyleIdx="2" presStyleCnt="3">
        <dgm:presLayoutVars>
          <dgm:chMax val="1"/>
          <dgm:bulletEnabled val="1"/>
        </dgm:presLayoutVars>
      </dgm:prSet>
      <dgm:spPr/>
      <dgm:t>
        <a:bodyPr/>
        <a:lstStyle/>
        <a:p>
          <a:endParaRPr lang="en-GB"/>
        </a:p>
      </dgm:t>
    </dgm:pt>
    <dgm:pt modelId="{6A87E91C-EB85-491D-9833-337FABFD43AE}" type="pres">
      <dgm:prSet presAssocID="{916D9A51-44F9-47A0-9AAD-D38CAEA7387A}" presName="gear3srcNode" presStyleLbl="node1" presStyleIdx="2" presStyleCnt="3"/>
      <dgm:spPr/>
      <dgm:t>
        <a:bodyPr/>
        <a:lstStyle/>
        <a:p>
          <a:endParaRPr lang="en-GB"/>
        </a:p>
      </dgm:t>
    </dgm:pt>
    <dgm:pt modelId="{57436313-8A2F-44CD-8B61-B3C93123149B}" type="pres">
      <dgm:prSet presAssocID="{916D9A51-44F9-47A0-9AAD-D38CAEA7387A}" presName="gear3dstNode" presStyleLbl="node1" presStyleIdx="2" presStyleCnt="3"/>
      <dgm:spPr/>
      <dgm:t>
        <a:bodyPr/>
        <a:lstStyle/>
        <a:p>
          <a:endParaRPr lang="en-GB"/>
        </a:p>
      </dgm:t>
    </dgm:pt>
    <dgm:pt modelId="{B5104F56-95D9-4388-BE89-934DC3D9FD76}" type="pres">
      <dgm:prSet presAssocID="{5D2306D6-16FA-4404-A296-44DEA264F668}" presName="connector1" presStyleLbl="sibTrans2D1" presStyleIdx="0" presStyleCnt="3" custLinFactNeighborX="13966" custLinFactNeighborY="-63356"/>
      <dgm:spPr/>
      <dgm:t>
        <a:bodyPr/>
        <a:lstStyle/>
        <a:p>
          <a:endParaRPr lang="en-GB"/>
        </a:p>
      </dgm:t>
    </dgm:pt>
    <dgm:pt modelId="{2AFDE808-E883-42B2-AC43-554E1F0CF5CE}" type="pres">
      <dgm:prSet presAssocID="{1737F7F4-686C-4F47-AD5E-B66A2027112E}" presName="connector2" presStyleLbl="sibTrans2D1" presStyleIdx="1" presStyleCnt="3" custLinFactNeighborX="-15124" custLinFactNeighborY="-23410"/>
      <dgm:spPr/>
      <dgm:t>
        <a:bodyPr/>
        <a:lstStyle/>
        <a:p>
          <a:endParaRPr lang="en-GB"/>
        </a:p>
      </dgm:t>
    </dgm:pt>
    <dgm:pt modelId="{C9253556-353A-48AE-8BC5-A0670D61BF11}" type="pres">
      <dgm:prSet presAssocID="{25703042-5894-4C59-BD21-782F61F8C26A}" presName="connector3" presStyleLbl="sibTrans2D1" presStyleIdx="2" presStyleCnt="3"/>
      <dgm:spPr/>
      <dgm:t>
        <a:bodyPr/>
        <a:lstStyle/>
        <a:p>
          <a:endParaRPr lang="en-GB"/>
        </a:p>
      </dgm:t>
    </dgm:pt>
  </dgm:ptLst>
  <dgm:cxnLst>
    <dgm:cxn modelId="{3830962C-8CB0-4634-A8E8-5C097B33F35C}" type="presOf" srcId="{D7D78859-0969-4563-870F-CC3A3CC984FC}" destId="{00BE9119-0408-4274-AAE5-CAC88BAA53C3}" srcOrd="2" destOrd="0" presId="urn:microsoft.com/office/officeart/2005/8/layout/gear1"/>
    <dgm:cxn modelId="{BB278DD5-22D5-4510-8555-DA3DCC2D3D10}" type="presOf" srcId="{4EBC1E08-1860-4291-8FF4-24DFC2014ED0}" destId="{ED3BB2FC-37CB-4CF8-B98A-34F83581D51A}" srcOrd="0" destOrd="0" presId="urn:microsoft.com/office/officeart/2005/8/layout/gear1"/>
    <dgm:cxn modelId="{685FF80D-9D2B-4C33-BA2A-0ED348522B4A}" srcId="{4EBC1E08-1860-4291-8FF4-24DFC2014ED0}" destId="{C5C1A45F-E4F1-429C-A9A8-B3CF7DFB5434}" srcOrd="1" destOrd="0" parTransId="{AD65E0AB-2056-40D8-A2BE-FE4A22F4F671}" sibTransId="{1737F7F4-686C-4F47-AD5E-B66A2027112E}"/>
    <dgm:cxn modelId="{29BC301C-BE51-4978-8B3D-0A92B0C89092}" type="presOf" srcId="{D7D78859-0969-4563-870F-CC3A3CC984FC}" destId="{58E4671C-6263-41CA-A8A6-889BFDE9257C}" srcOrd="0" destOrd="0" presId="urn:microsoft.com/office/officeart/2005/8/layout/gear1"/>
    <dgm:cxn modelId="{4B351711-3D85-4E8D-AAE4-493D9D4AB444}" srcId="{4EBC1E08-1860-4291-8FF4-24DFC2014ED0}" destId="{D7D78859-0969-4563-870F-CC3A3CC984FC}" srcOrd="0" destOrd="0" parTransId="{2D493A5B-46AD-4EB6-81FB-B065C38F51E1}" sibTransId="{5D2306D6-16FA-4404-A296-44DEA264F668}"/>
    <dgm:cxn modelId="{9B482F48-FE26-488E-AA45-51540B797A84}" srcId="{4EBC1E08-1860-4291-8FF4-24DFC2014ED0}" destId="{916D9A51-44F9-47A0-9AAD-D38CAEA7387A}" srcOrd="2" destOrd="0" parTransId="{651F4C53-8AB3-4F3F-BCFA-711CF608F9F7}" sibTransId="{25703042-5894-4C59-BD21-782F61F8C26A}"/>
    <dgm:cxn modelId="{05176755-A462-47F0-AC96-A7B69603A708}" type="presOf" srcId="{C5C1A45F-E4F1-429C-A9A8-B3CF7DFB5434}" destId="{D1AF2CC7-723A-47D8-A6D5-6613FED0D45E}" srcOrd="2" destOrd="0" presId="urn:microsoft.com/office/officeart/2005/8/layout/gear1"/>
    <dgm:cxn modelId="{C1C9DD7F-57E2-441B-B151-3FD1329F0325}" type="presOf" srcId="{C5C1A45F-E4F1-429C-A9A8-B3CF7DFB5434}" destId="{D8299344-54BC-451C-9C73-CBAED0972705}" srcOrd="1" destOrd="0" presId="urn:microsoft.com/office/officeart/2005/8/layout/gear1"/>
    <dgm:cxn modelId="{9F8D01AF-E5E1-4AC5-A4D8-68D1D832858E}" type="presOf" srcId="{916D9A51-44F9-47A0-9AAD-D38CAEA7387A}" destId="{11A689E1-5BF8-4BC7-85F4-A78405ADDC9E}" srcOrd="1" destOrd="0" presId="urn:microsoft.com/office/officeart/2005/8/layout/gear1"/>
    <dgm:cxn modelId="{A5FFC7F9-6698-49E1-AA0A-987247930C6E}" type="presOf" srcId="{5D2306D6-16FA-4404-A296-44DEA264F668}" destId="{B5104F56-95D9-4388-BE89-934DC3D9FD76}" srcOrd="0" destOrd="0" presId="urn:microsoft.com/office/officeart/2005/8/layout/gear1"/>
    <dgm:cxn modelId="{75B0F438-C40E-4704-9FA8-D901EB5FAE11}" type="presOf" srcId="{916D9A51-44F9-47A0-9AAD-D38CAEA7387A}" destId="{6A87E91C-EB85-491D-9833-337FABFD43AE}" srcOrd="2" destOrd="0" presId="urn:microsoft.com/office/officeart/2005/8/layout/gear1"/>
    <dgm:cxn modelId="{F35A3E0E-21BC-4050-B83E-6DDEFD590007}" type="presOf" srcId="{1737F7F4-686C-4F47-AD5E-B66A2027112E}" destId="{2AFDE808-E883-42B2-AC43-554E1F0CF5CE}" srcOrd="0" destOrd="0" presId="urn:microsoft.com/office/officeart/2005/8/layout/gear1"/>
    <dgm:cxn modelId="{7B8EB64F-1510-48A6-8E89-D40FDDCD8892}" type="presOf" srcId="{25703042-5894-4C59-BD21-782F61F8C26A}" destId="{C9253556-353A-48AE-8BC5-A0670D61BF11}" srcOrd="0" destOrd="0" presId="urn:microsoft.com/office/officeart/2005/8/layout/gear1"/>
    <dgm:cxn modelId="{A1F5CBE6-C95F-42B4-84A8-1A6A59966EFE}" type="presOf" srcId="{D7D78859-0969-4563-870F-CC3A3CC984FC}" destId="{BE1A1AD5-CA31-4377-862D-F0A9969221B6}" srcOrd="1" destOrd="0" presId="urn:microsoft.com/office/officeart/2005/8/layout/gear1"/>
    <dgm:cxn modelId="{712BDC83-5F84-478A-AF19-8F07A1E7F8B0}" type="presOf" srcId="{C5C1A45F-E4F1-429C-A9A8-B3CF7DFB5434}" destId="{1EC76E89-C095-41A1-81D9-A2710E9787A3}" srcOrd="0" destOrd="0" presId="urn:microsoft.com/office/officeart/2005/8/layout/gear1"/>
    <dgm:cxn modelId="{A94AA4D9-80E5-4552-B7BE-3F25CB7E95A9}" type="presOf" srcId="{916D9A51-44F9-47A0-9AAD-D38CAEA7387A}" destId="{40DD9FF3-8136-4163-A524-587E6A20F650}" srcOrd="0" destOrd="0" presId="urn:microsoft.com/office/officeart/2005/8/layout/gear1"/>
    <dgm:cxn modelId="{215A07D6-E317-4EE0-9F43-B735757ECBFF}" type="presOf" srcId="{916D9A51-44F9-47A0-9AAD-D38CAEA7387A}" destId="{57436313-8A2F-44CD-8B61-B3C93123149B}" srcOrd="3" destOrd="0" presId="urn:microsoft.com/office/officeart/2005/8/layout/gear1"/>
    <dgm:cxn modelId="{7541AA79-AAA1-4887-83E5-C4BBC8D1CB4F}" type="presParOf" srcId="{ED3BB2FC-37CB-4CF8-B98A-34F83581D51A}" destId="{58E4671C-6263-41CA-A8A6-889BFDE9257C}" srcOrd="0" destOrd="0" presId="urn:microsoft.com/office/officeart/2005/8/layout/gear1"/>
    <dgm:cxn modelId="{E4240686-8C22-4906-B90F-987443A26302}" type="presParOf" srcId="{ED3BB2FC-37CB-4CF8-B98A-34F83581D51A}" destId="{BE1A1AD5-CA31-4377-862D-F0A9969221B6}" srcOrd="1" destOrd="0" presId="urn:microsoft.com/office/officeart/2005/8/layout/gear1"/>
    <dgm:cxn modelId="{F21663CF-B1C4-4A91-99A2-3135467E7F1F}" type="presParOf" srcId="{ED3BB2FC-37CB-4CF8-B98A-34F83581D51A}" destId="{00BE9119-0408-4274-AAE5-CAC88BAA53C3}" srcOrd="2" destOrd="0" presId="urn:microsoft.com/office/officeart/2005/8/layout/gear1"/>
    <dgm:cxn modelId="{E96A3A4B-24E8-47C7-BE6B-EF171305D442}" type="presParOf" srcId="{ED3BB2FC-37CB-4CF8-B98A-34F83581D51A}" destId="{1EC76E89-C095-41A1-81D9-A2710E9787A3}" srcOrd="3" destOrd="0" presId="urn:microsoft.com/office/officeart/2005/8/layout/gear1"/>
    <dgm:cxn modelId="{2E22D00F-6B12-477F-B8FF-8EE68DB01625}" type="presParOf" srcId="{ED3BB2FC-37CB-4CF8-B98A-34F83581D51A}" destId="{D8299344-54BC-451C-9C73-CBAED0972705}" srcOrd="4" destOrd="0" presId="urn:microsoft.com/office/officeart/2005/8/layout/gear1"/>
    <dgm:cxn modelId="{BEB085E3-2881-4C06-BCAB-B84D5ECE92EB}" type="presParOf" srcId="{ED3BB2FC-37CB-4CF8-B98A-34F83581D51A}" destId="{D1AF2CC7-723A-47D8-A6D5-6613FED0D45E}" srcOrd="5" destOrd="0" presId="urn:microsoft.com/office/officeart/2005/8/layout/gear1"/>
    <dgm:cxn modelId="{48EBA1FD-3D6A-415C-9CB1-114FD8522B19}" type="presParOf" srcId="{ED3BB2FC-37CB-4CF8-B98A-34F83581D51A}" destId="{40DD9FF3-8136-4163-A524-587E6A20F650}" srcOrd="6" destOrd="0" presId="urn:microsoft.com/office/officeart/2005/8/layout/gear1"/>
    <dgm:cxn modelId="{BC967B56-0570-4C86-A1E3-23CDA8D714F4}" type="presParOf" srcId="{ED3BB2FC-37CB-4CF8-B98A-34F83581D51A}" destId="{11A689E1-5BF8-4BC7-85F4-A78405ADDC9E}" srcOrd="7" destOrd="0" presId="urn:microsoft.com/office/officeart/2005/8/layout/gear1"/>
    <dgm:cxn modelId="{B0B605FD-8EF8-44FA-81EC-E5B627E7927C}" type="presParOf" srcId="{ED3BB2FC-37CB-4CF8-B98A-34F83581D51A}" destId="{6A87E91C-EB85-491D-9833-337FABFD43AE}" srcOrd="8" destOrd="0" presId="urn:microsoft.com/office/officeart/2005/8/layout/gear1"/>
    <dgm:cxn modelId="{48CC79E7-2FA7-4E9D-9293-71A349FDB63C}" type="presParOf" srcId="{ED3BB2FC-37CB-4CF8-B98A-34F83581D51A}" destId="{57436313-8A2F-44CD-8B61-B3C93123149B}" srcOrd="9" destOrd="0" presId="urn:microsoft.com/office/officeart/2005/8/layout/gear1"/>
    <dgm:cxn modelId="{DF8153CB-E4A3-4BB7-9558-C08E5522C232}" type="presParOf" srcId="{ED3BB2FC-37CB-4CF8-B98A-34F83581D51A}" destId="{B5104F56-95D9-4388-BE89-934DC3D9FD76}" srcOrd="10" destOrd="0" presId="urn:microsoft.com/office/officeart/2005/8/layout/gear1"/>
    <dgm:cxn modelId="{25F2711C-49E3-4B7D-8514-9B38AFF6E96C}" type="presParOf" srcId="{ED3BB2FC-37CB-4CF8-B98A-34F83581D51A}" destId="{2AFDE808-E883-42B2-AC43-554E1F0CF5CE}" srcOrd="11" destOrd="0" presId="urn:microsoft.com/office/officeart/2005/8/layout/gear1"/>
    <dgm:cxn modelId="{9F088613-1375-479F-B70D-DA4B298902DB}" type="presParOf" srcId="{ED3BB2FC-37CB-4CF8-B98A-34F83581D51A}" destId="{C9253556-353A-48AE-8BC5-A0670D61BF1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4671C-6263-41CA-A8A6-889BFDE9257C}">
      <dsp:nvSpPr>
        <dsp:cNvPr id="0" name=""/>
        <dsp:cNvSpPr/>
      </dsp:nvSpPr>
      <dsp:spPr>
        <a:xfrm>
          <a:off x="3957958" y="2148681"/>
          <a:ext cx="3406104" cy="2868017"/>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Using and Applying/problem Solving in Context</a:t>
          </a:r>
        </a:p>
      </dsp:txBody>
      <dsp:txXfrm>
        <a:off x="4602520" y="2820500"/>
        <a:ext cx="2116980" cy="1474220"/>
      </dsp:txXfrm>
    </dsp:sp>
    <dsp:sp modelId="{1EC76E89-C095-41A1-81D9-A2710E9787A3}">
      <dsp:nvSpPr>
        <dsp:cNvPr id="0" name=""/>
        <dsp:cNvSpPr/>
      </dsp:nvSpPr>
      <dsp:spPr>
        <a:xfrm>
          <a:off x="820864" y="1977344"/>
          <a:ext cx="3499901" cy="295206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Fluency and Conceptual Understanding</a:t>
          </a:r>
        </a:p>
      </dsp:txBody>
      <dsp:txXfrm>
        <a:off x="1643690" y="2725027"/>
        <a:ext cx="1854249" cy="1456700"/>
      </dsp:txXfrm>
    </dsp:sp>
    <dsp:sp modelId="{40DD9FF3-8136-4163-A524-587E6A20F650}">
      <dsp:nvSpPr>
        <dsp:cNvPr id="0" name=""/>
        <dsp:cNvSpPr/>
      </dsp:nvSpPr>
      <dsp:spPr>
        <a:xfrm rot="20700000">
          <a:off x="2306664" y="-117690"/>
          <a:ext cx="3418678" cy="3447388"/>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Reason Mathematically</a:t>
          </a:r>
        </a:p>
      </dsp:txBody>
      <dsp:txXfrm rot="-20700000">
        <a:off x="3054777" y="640126"/>
        <a:ext cx="1922451" cy="1931756"/>
      </dsp:txXfrm>
    </dsp:sp>
    <dsp:sp modelId="{B5104F56-95D9-4388-BE89-934DC3D9FD76}">
      <dsp:nvSpPr>
        <dsp:cNvPr id="0" name=""/>
        <dsp:cNvSpPr/>
      </dsp:nvSpPr>
      <dsp:spPr>
        <a:xfrm>
          <a:off x="4040564" y="28769"/>
          <a:ext cx="3470305" cy="3470305"/>
        </a:xfrm>
        <a:prstGeom prst="circularArrow">
          <a:avLst>
            <a:gd name="adj1" fmla="val 4687"/>
            <a:gd name="adj2" fmla="val 299029"/>
            <a:gd name="adj3" fmla="val 2531305"/>
            <a:gd name="adj4" fmla="val 1582904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FDE808-E883-42B2-AC43-554E1F0CF5CE}">
      <dsp:nvSpPr>
        <dsp:cNvPr id="0" name=""/>
        <dsp:cNvSpPr/>
      </dsp:nvSpPr>
      <dsp:spPr>
        <a:xfrm>
          <a:off x="1448277" y="970667"/>
          <a:ext cx="2521393" cy="2521393"/>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253556-353A-48AE-8BC5-A0670D61BF11}">
      <dsp:nvSpPr>
        <dsp:cNvPr id="0" name=""/>
        <dsp:cNvSpPr/>
      </dsp:nvSpPr>
      <dsp:spPr>
        <a:xfrm>
          <a:off x="2836323" y="213721"/>
          <a:ext cx="2718570" cy="2718570"/>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2F9DCE-2C94-E94C-93FD-95D877EB1969}" type="datetimeFigureOut">
              <a:rPr lang="en-US" smtClean="0"/>
              <a:t>11/30/2017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BC7F5A-B366-084B-B696-2D82BB747935}" type="slidenum">
              <a:rPr lang="en-US" smtClean="0"/>
              <a:t>‹#›</a:t>
            </a:fld>
            <a:endParaRPr lang="en-US"/>
          </a:p>
        </p:txBody>
      </p:sp>
    </p:spTree>
    <p:extLst>
      <p:ext uri="{BB962C8B-B14F-4D97-AF65-F5344CB8AC3E}">
        <p14:creationId xmlns:p14="http://schemas.microsoft.com/office/powerpoint/2010/main" val="150304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51D55-2AFE-4D5F-8957-B53724FDAA0D}" type="datetimeFigureOut">
              <a:rPr lang="en-GB" smtClean="0"/>
              <a:t>30/11/2017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8255D-EC87-447D-95E5-EE8CBE2276B0}" type="slidenum">
              <a:rPr lang="en-GB" smtClean="0"/>
              <a:t>‹#›</a:t>
            </a:fld>
            <a:endParaRPr lang="en-GB"/>
          </a:p>
        </p:txBody>
      </p:sp>
    </p:spTree>
    <p:extLst>
      <p:ext uri="{BB962C8B-B14F-4D97-AF65-F5344CB8AC3E}">
        <p14:creationId xmlns:p14="http://schemas.microsoft.com/office/powerpoint/2010/main" val="413701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defTabSz="911225"/>
            <a:r>
              <a:rPr lang="en-US" altLang="en-US" dirty="0">
                <a:latin typeface="Arial" pitchFamily="34" charset="0"/>
              </a:rPr>
              <a:t>It is the preamble that provides us with the really important aspects of the new curriculum. If the </a:t>
            </a:r>
            <a:r>
              <a:rPr lang="en-US" altLang="en-US" dirty="0" err="1">
                <a:latin typeface="Arial" pitchFamily="34" charset="0"/>
              </a:rPr>
              <a:t>programmes</a:t>
            </a:r>
            <a:r>
              <a:rPr lang="en-US" altLang="en-US" dirty="0">
                <a:latin typeface="Arial" pitchFamily="34" charset="0"/>
              </a:rPr>
              <a:t> of study are looked at in isolation there is a danger of the teaching of mathematics becoming very process driven and lacking creativity.</a:t>
            </a:r>
          </a:p>
          <a:p>
            <a:pPr defTabSz="911225"/>
            <a:endParaRPr lang="en-US" altLang="en-US" dirty="0">
              <a:latin typeface="Arial" pitchFamily="34" charset="0"/>
            </a:endParaRPr>
          </a:p>
          <a:p>
            <a:pPr marL="0" indent="0" defTabSz="874713" fontAlgn="auto">
              <a:spcAft>
                <a:spcPts val="0"/>
              </a:spcAft>
              <a:buClr>
                <a:schemeClr val="accent3"/>
              </a:buClr>
              <a:buFontTx/>
              <a:buNone/>
              <a:defRPr/>
            </a:pPr>
            <a:r>
              <a:rPr lang="en-GB" sz="1200" dirty="0">
                <a:ea typeface="ＭＳ Ｐゴシック" pitchFamily="-84" charset="-128"/>
              </a:rPr>
              <a:t>The National Curriculum for mathematics aims to ensure all pupils: </a:t>
            </a:r>
            <a:endParaRPr lang="en-GB" sz="400" dirty="0">
              <a:ea typeface="ＭＳ Ｐゴシック" pitchFamily="-84" charset="-128"/>
            </a:endParaRPr>
          </a:p>
          <a:p>
            <a:pPr marL="354013" indent="-354013" defTabSz="874713" fontAlgn="auto">
              <a:spcBef>
                <a:spcPts val="1200"/>
              </a:spcBef>
              <a:spcAft>
                <a:spcPts val="0"/>
              </a:spcAft>
              <a:buClr>
                <a:schemeClr val="accent3"/>
              </a:buClr>
              <a:defRPr/>
            </a:pPr>
            <a:r>
              <a:rPr lang="en-GB" sz="1200" dirty="0">
                <a:ea typeface="ＭＳ Ｐゴシック" pitchFamily="-84" charset="-128"/>
              </a:rPr>
              <a:t>become fluent in the fundamentals of mathematics, including through varied and frequent practice with increasingly complex problems over time, so that pupils have conceptual understanding and are able to recall and apply their knowledge rapidly and accurately to problems </a:t>
            </a:r>
          </a:p>
          <a:p>
            <a:pPr marL="354013" indent="-354013" defTabSz="874713" fontAlgn="auto">
              <a:spcBef>
                <a:spcPts val="1200"/>
              </a:spcBef>
              <a:spcAft>
                <a:spcPts val="0"/>
              </a:spcAft>
              <a:buClr>
                <a:schemeClr val="accent3"/>
              </a:buClr>
              <a:defRPr/>
            </a:pPr>
            <a:r>
              <a:rPr lang="en-GB" sz="1200" dirty="0">
                <a:ea typeface="ＭＳ Ｐゴシック" pitchFamily="-84" charset="-128"/>
              </a:rPr>
              <a:t>reason mathematically by following a line of enquiry, conjecturing relationships and generalisations, and developing an argument, justification or proof using mathematical language </a:t>
            </a:r>
          </a:p>
          <a:p>
            <a:pPr marL="354013" indent="-354013" defTabSz="874713" fontAlgn="auto">
              <a:spcBef>
                <a:spcPts val="1200"/>
              </a:spcBef>
              <a:spcAft>
                <a:spcPts val="0"/>
              </a:spcAft>
              <a:buClr>
                <a:schemeClr val="accent3"/>
              </a:buClr>
              <a:defRPr/>
            </a:pPr>
            <a:r>
              <a:rPr lang="en-GB" sz="1200" dirty="0">
                <a:ea typeface="ＭＳ Ｐゴシック" pitchFamily="-84" charset="-128"/>
              </a:rPr>
              <a:t>can solve problems by applying their mathematics to a variety of routine and non-routine problems with increasing sophistication, including breaking down problems into a series of simpler steps and persevering in seeking solutions. </a:t>
            </a:r>
          </a:p>
          <a:p>
            <a:pPr defTabSz="911225"/>
            <a:endParaRPr lang="en-US" altLang="en-US" dirty="0">
              <a:latin typeface="Arial" pitchFamily="34" charset="0"/>
            </a:endParaRPr>
          </a:p>
          <a:p>
            <a:pPr defTabSz="911225"/>
            <a:endParaRPr lang="en-GB" dirty="0">
              <a:latin typeface="Arial" pitchFamily="34" charset="0"/>
            </a:endParaRPr>
          </a:p>
        </p:txBody>
      </p:sp>
      <p:sp>
        <p:nvSpPr>
          <p:cNvPr id="101380" name="Slide Number Placeholder 3"/>
          <p:cNvSpPr>
            <a:spLocks noGrp="1"/>
          </p:cNvSpPr>
          <p:nvPr>
            <p:ph type="sldNum" sz="quarter" idx="5"/>
          </p:nvPr>
        </p:nvSpPr>
        <p:spPr>
          <a:noFill/>
          <a:ln>
            <a:miter lim="800000"/>
            <a:headEnd/>
            <a:tailEnd/>
          </a:ln>
        </p:spPr>
        <p:txBody>
          <a:bodyPr/>
          <a:lstStyle/>
          <a:p>
            <a:pPr defTabSz="936625"/>
            <a:fld id="{C3EF02C1-E110-4551-9FD8-93F9631E6812}" type="slidenum">
              <a:rPr lang="en-GB" smtClean="0"/>
              <a:pPr defTabSz="936625"/>
              <a:t>4</a:t>
            </a:fld>
            <a:endParaRPr lang="en-GB"/>
          </a:p>
        </p:txBody>
      </p:sp>
    </p:spTree>
    <p:extLst>
      <p:ext uri="{BB962C8B-B14F-4D97-AF65-F5344CB8AC3E}">
        <p14:creationId xmlns:p14="http://schemas.microsoft.com/office/powerpoint/2010/main" val="357241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concrete, pictorial</a:t>
            </a:r>
            <a:r>
              <a:rPr lang="en-GB" baseline="0" dirty="0" smtClean="0"/>
              <a:t>, abstract approach is a progressive teaching strategy to ensure that children’s learning and understanding is deep. Therefore, they can apply this to different contexts and situations. </a:t>
            </a:r>
          </a:p>
          <a:p>
            <a:endParaRPr lang="en-GB" baseline="0" dirty="0" smtClean="0"/>
          </a:p>
          <a:p>
            <a:r>
              <a:rPr lang="en-GB" baseline="0" dirty="0" smtClean="0"/>
              <a:t>Concrete refers to the physical resources and objects which children may use to investigate with, identify patters with and reason with others, to reach possible answers / solutions.</a:t>
            </a:r>
          </a:p>
          <a:p>
            <a:endParaRPr lang="en-GB" baseline="0" dirty="0" smtClean="0"/>
          </a:p>
          <a:p>
            <a:r>
              <a:rPr lang="en-GB" baseline="0" dirty="0" smtClean="0"/>
              <a:t>Once children are secure with using concrete material to understand an idea they progress to representing the model through pictures and diagrams. </a:t>
            </a:r>
          </a:p>
          <a:p>
            <a:endParaRPr lang="en-GB" baseline="0" dirty="0" smtClean="0"/>
          </a:p>
          <a:p>
            <a:endParaRPr lang="en-GB" baseline="0" dirty="0" smtClean="0"/>
          </a:p>
          <a:p>
            <a:r>
              <a:rPr lang="en-GB" baseline="0" dirty="0" smtClean="0"/>
              <a:t>The final stage of children’s understanding is for them to represent the model using numbers and symbols. This is the abstract part of this approach. </a:t>
            </a:r>
          </a:p>
          <a:p>
            <a:endParaRPr lang="en-GB" baseline="0" dirty="0" smtClean="0"/>
          </a:p>
          <a:p>
            <a:r>
              <a:rPr lang="en-GB" baseline="0" dirty="0" smtClean="0"/>
              <a:t>In the example above, children are investigating addition of two digits. </a:t>
            </a:r>
          </a:p>
          <a:p>
            <a:endParaRPr lang="en-GB" baseline="0" dirty="0" smtClean="0"/>
          </a:p>
          <a:p>
            <a:r>
              <a:rPr lang="en-GB" baseline="0" dirty="0" smtClean="0"/>
              <a:t>They begin using multilink cubes, where the two digits are represented by different colours. They explore what the digit looks like using the resources and the meaning of addition. </a:t>
            </a:r>
          </a:p>
          <a:p>
            <a:endParaRPr lang="en-GB" baseline="0" dirty="0" smtClean="0"/>
          </a:p>
          <a:p>
            <a:r>
              <a:rPr lang="en-GB" baseline="0" dirty="0" smtClean="0"/>
              <a:t>They then progress to the pictorial representations. Here you can see two models. The first is a part </a:t>
            </a:r>
            <a:r>
              <a:rPr lang="en-GB" baseline="0" dirty="0" err="1" smtClean="0"/>
              <a:t>part</a:t>
            </a:r>
            <a:r>
              <a:rPr lang="en-GB" baseline="0" dirty="0" smtClean="0"/>
              <a:t> whole model and the second is the bar model (which we will come to later).</a:t>
            </a:r>
          </a:p>
          <a:p>
            <a:endParaRPr lang="en-GB" baseline="0" dirty="0" smtClean="0"/>
          </a:p>
          <a:p>
            <a:r>
              <a:rPr lang="en-GB" baseline="0" dirty="0" smtClean="0"/>
              <a:t>Finally, the children are able to use numbers to represent their investigation. </a:t>
            </a:r>
          </a:p>
          <a:p>
            <a:endParaRPr lang="en-GB" baseline="0" dirty="0" smtClean="0"/>
          </a:p>
          <a:p>
            <a:r>
              <a:rPr lang="en-GB" baseline="0" dirty="0" smtClean="0"/>
              <a:t>Through this deep understanding, children will be able to investigate the inverse and explore the subtraction.</a:t>
            </a:r>
            <a:endParaRPr lang="en-GB" dirty="0"/>
          </a:p>
        </p:txBody>
      </p:sp>
      <p:sp>
        <p:nvSpPr>
          <p:cNvPr id="4" name="Slide Number Placeholder 3"/>
          <p:cNvSpPr>
            <a:spLocks noGrp="1"/>
          </p:cNvSpPr>
          <p:nvPr>
            <p:ph type="sldNum" sz="quarter" idx="10"/>
          </p:nvPr>
        </p:nvSpPr>
        <p:spPr/>
        <p:txBody>
          <a:bodyPr/>
          <a:lstStyle/>
          <a:p>
            <a:fld id="{41E95A1D-D7C5-4EBA-8EAF-198D11AE403B}" type="slidenum">
              <a:rPr lang="en-GB" smtClean="0"/>
              <a:t>17</a:t>
            </a:fld>
            <a:endParaRPr lang="en-GB"/>
          </a:p>
        </p:txBody>
      </p:sp>
    </p:spTree>
    <p:extLst>
      <p:ext uri="{BB962C8B-B14F-4D97-AF65-F5344CB8AC3E}">
        <p14:creationId xmlns:p14="http://schemas.microsoft.com/office/powerpoint/2010/main" val="116704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D27B9-C626-4E85-98E1-EB61C5975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CEE9B81-F124-4EBA-BED9-598D6FE75F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C68835F-DEDB-4E14-84D2-80F22B531612}"/>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6E1A7CE5-83D4-4744-B21B-ADEA47BFB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D39D4B8-804D-4A28-B655-7F30E82DB4C5}"/>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366073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7C66D-B027-401B-9EFF-8C55A3174F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0F1862C-744A-4AAC-8275-4E86C16064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621C57-AC4C-469F-984F-D511FD34B8E7}"/>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53427F36-EA72-4E2D-A6FC-957576A625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07BF081-6790-4097-9230-B1F6B1A7AE1E}"/>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85301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3D526E-4234-4BAE-9E45-06963F94A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5BA37C-A9DA-440E-B18C-101B304201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8A57EF-B4BC-44D3-A3AC-E8BDAD075AF2}"/>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3A9FBEFF-8BC3-43EB-9CF1-8C7D444E4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F79D931-1802-4248-B39C-68D3E1DDD5B7}"/>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49262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FDC3C-8DA5-42EA-83AE-FEB46DC7D5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738D894-39D4-4111-8C60-25C9496F34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6D3F726-BA8E-43A2-A8E5-2CA6A0033FA2}"/>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1D531067-1999-4D7D-9690-EF6155853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095CD24-20AB-4C43-BAA9-DFF332DF4E53}"/>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401166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CF598-100F-42CF-B158-8EA858D3B4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FEBDF06-C688-4CEF-9CBF-8AE8ED975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F0D9EFA-DBAB-4EC0-8C0A-A54A6F114725}"/>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3F80E1E9-9821-4589-9682-D1D68E5D3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28EFD80-73C8-4A4A-B56B-9D00461B5718}"/>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14361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D9538-BB7A-4706-9764-0C18F64CFC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D5934DD-F843-4BA9-B42C-E965CF54AB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3D75F0D-1C2C-4AAB-8556-7522748531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BD66698-0C9A-438B-AF0D-941160276983}"/>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6" name="Footer Placeholder 5">
            <a:extLst>
              <a:ext uri="{FF2B5EF4-FFF2-40B4-BE49-F238E27FC236}">
                <a16:creationId xmlns:a16="http://schemas.microsoft.com/office/drawing/2014/main" xmlns="" id="{93D1CA16-2071-4104-A62E-9ACCA67BE5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7A31AC6-A653-4962-B661-4E5F22D8D5E0}"/>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213945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0DDB7-AE85-4EF4-8D66-47F56A45FD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CBEAE9A-305C-443E-8AF8-020F83F96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BDCFF55-F549-47E9-B768-CB8E01AAAA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1D25BF1-C160-4088-917B-6E2DA4825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9B8D460-0B35-468A-8D4D-56E27CE292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09AC8EF-B93A-4A5B-AA38-AB4FEBA3D1FC}"/>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8" name="Footer Placeholder 7">
            <a:extLst>
              <a:ext uri="{FF2B5EF4-FFF2-40B4-BE49-F238E27FC236}">
                <a16:creationId xmlns:a16="http://schemas.microsoft.com/office/drawing/2014/main" xmlns="" id="{3128C97B-DB0E-407C-A1A1-642DE62584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9AEBA17-C58F-40E7-8524-CAFDBC7BFC68}"/>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397991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8E6C2-46FC-4328-AF17-52B6A959BA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3F86B6A-2BD5-4185-9F1A-F159AD15F8F1}"/>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4" name="Footer Placeholder 3">
            <a:extLst>
              <a:ext uri="{FF2B5EF4-FFF2-40B4-BE49-F238E27FC236}">
                <a16:creationId xmlns:a16="http://schemas.microsoft.com/office/drawing/2014/main" xmlns="" id="{4EC662CB-C733-40E7-A8D9-CFBD3155F5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96FA24C-C359-4F45-B379-1ABBA02CD35B}"/>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334941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601FAD-06C0-42BE-AF66-50FCEFBDBA1A}"/>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3" name="Footer Placeholder 2">
            <a:extLst>
              <a:ext uri="{FF2B5EF4-FFF2-40B4-BE49-F238E27FC236}">
                <a16:creationId xmlns:a16="http://schemas.microsoft.com/office/drawing/2014/main" xmlns="" id="{D23F216C-9EB6-407F-8558-0CF86157B9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06F2CF1-7C5B-451E-8C56-CE49C660ABC4}"/>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258767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6EDD8-EF97-4A4B-9C7D-DF54FB7E6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6582D37-F5DC-494C-92DD-9199938AA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0437145-492B-42C4-B4EA-EFC8397AB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4F32414-F406-414A-9E69-369439B91501}"/>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6" name="Footer Placeholder 5">
            <a:extLst>
              <a:ext uri="{FF2B5EF4-FFF2-40B4-BE49-F238E27FC236}">
                <a16:creationId xmlns:a16="http://schemas.microsoft.com/office/drawing/2014/main" xmlns="" id="{67FFFCAF-A601-4E7B-993D-A57BE8D781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72EA158-2FF5-4D01-8B99-ABC8DCD8D45F}"/>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34627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9A1BF-2994-456A-8BFD-6611E7E78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C6CBB8D-7450-4892-9139-AA01715BD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7F90011-C5EA-46DC-A500-6D8FD49A7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ADB18C7-149A-4F82-AF01-6AFDFCC25D95}"/>
              </a:ext>
            </a:extLst>
          </p:cNvPr>
          <p:cNvSpPr>
            <a:spLocks noGrp="1"/>
          </p:cNvSpPr>
          <p:nvPr>
            <p:ph type="dt" sz="half" idx="10"/>
          </p:nvPr>
        </p:nvSpPr>
        <p:spPr/>
        <p:txBody>
          <a:bodyPr/>
          <a:lstStyle/>
          <a:p>
            <a:fld id="{1F102AD4-115B-4DAF-9A4B-FC641A208A4A}" type="datetimeFigureOut">
              <a:rPr lang="en-GB" smtClean="0"/>
              <a:t>30/11/2017</a:t>
            </a:fld>
            <a:endParaRPr lang="en-GB"/>
          </a:p>
        </p:txBody>
      </p:sp>
      <p:sp>
        <p:nvSpPr>
          <p:cNvPr id="6" name="Footer Placeholder 5">
            <a:extLst>
              <a:ext uri="{FF2B5EF4-FFF2-40B4-BE49-F238E27FC236}">
                <a16:creationId xmlns:a16="http://schemas.microsoft.com/office/drawing/2014/main" xmlns="" id="{392DF1C4-CB51-4A2D-B7AF-AA95B12A0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1F8D376-425E-42C7-AA8B-7E02F9768661}"/>
              </a:ext>
            </a:extLst>
          </p:cNvPr>
          <p:cNvSpPr>
            <a:spLocks noGrp="1"/>
          </p:cNvSpPr>
          <p:nvPr>
            <p:ph type="sldNum" sz="quarter" idx="12"/>
          </p:nvPr>
        </p:nvSpPr>
        <p:spPr/>
        <p:txBody>
          <a:bodyPr/>
          <a:lstStyle/>
          <a:p>
            <a:fld id="{7FB5879E-6AE4-4D0F-BD90-A0251E8230D6}" type="slidenum">
              <a:rPr lang="en-GB" smtClean="0"/>
              <a:t>‹#›</a:t>
            </a:fld>
            <a:endParaRPr lang="en-GB"/>
          </a:p>
        </p:txBody>
      </p:sp>
    </p:spTree>
    <p:extLst>
      <p:ext uri="{BB962C8B-B14F-4D97-AF65-F5344CB8AC3E}">
        <p14:creationId xmlns:p14="http://schemas.microsoft.com/office/powerpoint/2010/main" val="37863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1782A88-0F6D-4065-BC15-7A90A7F60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70A44DD-4E46-4BA4-9FA8-8A564D5C8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552C05-CF53-4934-89F6-EA266247B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02AD4-115B-4DAF-9A4B-FC641A208A4A}" type="datetimeFigureOut">
              <a:rPr lang="en-GB" smtClean="0"/>
              <a:t>30/11/2017</a:t>
            </a:fld>
            <a:endParaRPr lang="en-GB"/>
          </a:p>
        </p:txBody>
      </p:sp>
      <p:sp>
        <p:nvSpPr>
          <p:cNvPr id="5" name="Footer Placeholder 4">
            <a:extLst>
              <a:ext uri="{FF2B5EF4-FFF2-40B4-BE49-F238E27FC236}">
                <a16:creationId xmlns:a16="http://schemas.microsoft.com/office/drawing/2014/main" xmlns="" id="{EFDC95C6-BC67-4B78-8C47-112ADBD98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AFFCFE4-F0FB-4E50-90CF-E38D7C4B2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5879E-6AE4-4D0F-BD90-A0251E8230D6}" type="slidenum">
              <a:rPr lang="en-GB" smtClean="0"/>
              <a:t>‹#›</a:t>
            </a:fld>
            <a:endParaRPr lang="en-GB"/>
          </a:p>
        </p:txBody>
      </p:sp>
    </p:spTree>
    <p:extLst>
      <p:ext uri="{BB962C8B-B14F-4D97-AF65-F5344CB8AC3E}">
        <p14:creationId xmlns:p14="http://schemas.microsoft.com/office/powerpoint/2010/main" val="1936443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M6vT6l-HXAhVFPxQKHW-zDjQQjRwIBw&amp;url=https://babyccinokids.com/blog/2012/04/04/learning-maths-with-numicon/&amp;psig=AOvVaw0YivCybkUa-sV49mW_3ttL&amp;ust=1511955626672296"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10B11-E1BA-437C-A2DE-757AF8BD00E5}"/>
              </a:ext>
            </a:extLst>
          </p:cNvPr>
          <p:cNvSpPr>
            <a:spLocks noGrp="1"/>
          </p:cNvSpPr>
          <p:nvPr>
            <p:ph type="ctrTitle"/>
          </p:nvPr>
        </p:nvSpPr>
        <p:spPr>
          <a:xfrm>
            <a:off x="1455349" y="1517068"/>
            <a:ext cx="9144000" cy="2387600"/>
          </a:xfrm>
        </p:spPr>
        <p:txBody>
          <a:bodyPr>
            <a:normAutofit/>
          </a:bodyPr>
          <a:lstStyle/>
          <a:p>
            <a:r>
              <a:rPr lang="en-GB" dirty="0" smtClean="0"/>
              <a:t>Mastery in Maths</a:t>
            </a:r>
            <a:br>
              <a:rPr lang="en-GB" dirty="0" smtClean="0"/>
            </a:br>
            <a:r>
              <a:rPr lang="en-GB" dirty="0" smtClean="0"/>
              <a:t>Early Years and KS1</a:t>
            </a:r>
            <a:endParaRPr lang="en-GB" dirty="0"/>
          </a:p>
        </p:txBody>
      </p:sp>
    </p:spTree>
    <p:extLst>
      <p:ext uri="{BB962C8B-B14F-4D97-AF65-F5344CB8AC3E}">
        <p14:creationId xmlns:p14="http://schemas.microsoft.com/office/powerpoint/2010/main" val="3147793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rPr>
              <a:t>How do we help children to communicate their reasoning?</a:t>
            </a:r>
          </a:p>
        </p:txBody>
      </p:sp>
      <p:sp>
        <p:nvSpPr>
          <p:cNvPr id="3" name="Content Placeholder 2"/>
          <p:cNvSpPr>
            <a:spLocks noGrp="1"/>
          </p:cNvSpPr>
          <p:nvPr>
            <p:ph idx="1"/>
          </p:nvPr>
        </p:nvSpPr>
        <p:spPr>
          <a:xfrm>
            <a:off x="6747190" y="1756981"/>
            <a:ext cx="5135880" cy="4351338"/>
          </a:xfrm>
        </p:spPr>
        <p:txBody>
          <a:bodyPr>
            <a:normAutofit/>
          </a:bodyPr>
          <a:lstStyle/>
          <a:p>
            <a:pPr lvl="1"/>
            <a:endParaRPr lang="en-GB" dirty="0" smtClean="0"/>
          </a:p>
          <a:p>
            <a:pPr lvl="1"/>
            <a:r>
              <a:rPr lang="en-GB" dirty="0" smtClean="0"/>
              <a:t>I </a:t>
            </a:r>
            <a:r>
              <a:rPr lang="en-GB" dirty="0"/>
              <a:t>think this because</a:t>
            </a:r>
          </a:p>
          <a:p>
            <a:pPr lvl="1"/>
            <a:r>
              <a:rPr lang="en-GB" dirty="0"/>
              <a:t>If this is true then</a:t>
            </a:r>
          </a:p>
          <a:p>
            <a:pPr lvl="1"/>
            <a:r>
              <a:rPr lang="en-GB" dirty="0"/>
              <a:t>I know that the next one is….. </a:t>
            </a:r>
            <a:r>
              <a:rPr lang="en-GB" dirty="0" smtClean="0"/>
              <a:t>because</a:t>
            </a:r>
            <a:endParaRPr lang="en-GB" dirty="0"/>
          </a:p>
          <a:p>
            <a:pPr lvl="1"/>
            <a:r>
              <a:rPr lang="en-GB" dirty="0"/>
              <a:t>This can’t work because</a:t>
            </a:r>
          </a:p>
          <a:p>
            <a:pPr lvl="1"/>
            <a:r>
              <a:rPr lang="en-GB" dirty="0"/>
              <a:t>When I tried….I noticed that</a:t>
            </a:r>
          </a:p>
          <a:p>
            <a:pPr lvl="1"/>
            <a:r>
              <a:rPr lang="en-GB" dirty="0"/>
              <a:t>The pattern looks like</a:t>
            </a:r>
          </a:p>
          <a:p>
            <a:pPr lvl="1"/>
            <a:r>
              <a:rPr lang="en-GB" dirty="0"/>
              <a:t>All the numbers begin with</a:t>
            </a:r>
          </a:p>
        </p:txBody>
      </p:sp>
      <p:sp>
        <p:nvSpPr>
          <p:cNvPr id="4" name="Rectangle 3"/>
          <p:cNvSpPr/>
          <p:nvPr/>
        </p:nvSpPr>
        <p:spPr>
          <a:xfrm>
            <a:off x="257442" y="1907462"/>
            <a:ext cx="6985246" cy="4893647"/>
          </a:xfrm>
          <a:prstGeom prst="rect">
            <a:avLst/>
          </a:prstGeom>
        </p:spPr>
        <p:txBody>
          <a:bodyPr wrap="square">
            <a:spAutoFit/>
          </a:bodyPr>
          <a:lstStyle/>
          <a:p>
            <a:r>
              <a:rPr lang="en-GB" sz="2400" dirty="0" smtClean="0"/>
              <a:t>I am </a:t>
            </a:r>
            <a:r>
              <a:rPr lang="en-GB" sz="2400" dirty="0"/>
              <a:t>going to count to 20. </a:t>
            </a:r>
          </a:p>
          <a:p>
            <a:endParaRPr lang="en-GB" sz="2400" dirty="0"/>
          </a:p>
          <a:p>
            <a:r>
              <a:rPr lang="en-GB" sz="2400" dirty="0"/>
              <a:t>I start at 8. </a:t>
            </a:r>
          </a:p>
          <a:p>
            <a:r>
              <a:rPr lang="en-GB" sz="2400" dirty="0"/>
              <a:t>Will I say 11? </a:t>
            </a:r>
          </a:p>
          <a:p>
            <a:r>
              <a:rPr lang="en-GB" sz="2400" dirty="0"/>
              <a:t>Convince me. </a:t>
            </a:r>
          </a:p>
          <a:p>
            <a:endParaRPr lang="en-GB" sz="2400" dirty="0"/>
          </a:p>
          <a:p>
            <a:r>
              <a:rPr lang="en-GB" sz="2400" dirty="0" smtClean="0"/>
              <a:t>Spot </a:t>
            </a:r>
            <a:r>
              <a:rPr lang="en-GB" sz="2400" dirty="0"/>
              <a:t>the mistake: </a:t>
            </a:r>
          </a:p>
          <a:p>
            <a:endParaRPr lang="en-GB" sz="2400" dirty="0"/>
          </a:p>
          <a:p>
            <a:r>
              <a:rPr lang="en-GB" sz="2400" dirty="0"/>
              <a:t>19, 18, 16, 15, 14 </a:t>
            </a:r>
          </a:p>
          <a:p>
            <a:r>
              <a:rPr lang="en-GB" sz="2400" dirty="0"/>
              <a:t>What is wrong with this sequence of numbers? </a:t>
            </a:r>
          </a:p>
          <a:p>
            <a:endParaRPr lang="en-GB" sz="2400" dirty="0"/>
          </a:p>
          <a:p>
            <a:r>
              <a:rPr lang="en-GB" sz="2400" dirty="0" smtClean="0"/>
              <a:t>I </a:t>
            </a:r>
            <a:r>
              <a:rPr lang="en-GB" sz="2400" dirty="0"/>
              <a:t>count backwards from 20 </a:t>
            </a:r>
          </a:p>
          <a:p>
            <a:r>
              <a:rPr lang="en-GB" sz="2400" dirty="0" smtClean="0"/>
              <a:t>How </a:t>
            </a:r>
            <a:r>
              <a:rPr lang="en-GB" sz="2400" dirty="0"/>
              <a:t>many steps does it take me to get to 7? 	</a:t>
            </a:r>
          </a:p>
        </p:txBody>
      </p:sp>
    </p:spTree>
    <p:extLst>
      <p:ext uri="{BB962C8B-B14F-4D97-AF65-F5344CB8AC3E}">
        <p14:creationId xmlns:p14="http://schemas.microsoft.com/office/powerpoint/2010/main" val="230366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Stopper – Problem Solving</a:t>
            </a:r>
            <a:endParaRPr lang="en-GB" dirty="0"/>
          </a:p>
        </p:txBody>
      </p:sp>
      <p:sp>
        <p:nvSpPr>
          <p:cNvPr id="3" name="Content Placeholder 2"/>
          <p:cNvSpPr>
            <a:spLocks noGrp="1"/>
          </p:cNvSpPr>
          <p:nvPr>
            <p:ph idx="1"/>
          </p:nvPr>
        </p:nvSpPr>
        <p:spPr>
          <a:xfrm>
            <a:off x="838200" y="1825624"/>
            <a:ext cx="5542280" cy="4615815"/>
          </a:xfrm>
        </p:spPr>
        <p:txBody>
          <a:bodyPr>
            <a:normAutofit/>
          </a:bodyPr>
          <a:lstStyle/>
          <a:p>
            <a:r>
              <a:rPr lang="en-GB" dirty="0" smtClean="0"/>
              <a:t>Sophie went to the shop and brought 5 bananas and 6 apples.  How many pieces of fruit did she buy altogether?</a:t>
            </a:r>
          </a:p>
          <a:p>
            <a:r>
              <a:rPr lang="en-GB" dirty="0" smtClean="0"/>
              <a:t>Altogether Sophie and Ethan have 13 apples.   Sophie has 6 apples.  How many has Ethan got?</a:t>
            </a:r>
          </a:p>
          <a:p>
            <a:r>
              <a:rPr lang="en-GB" dirty="0" smtClean="0"/>
              <a:t>Sophie and Ethan have 20 apples.  They both have an even amount each?  How many could they have?</a:t>
            </a:r>
            <a:endParaRPr lang="en-GB" dirty="0"/>
          </a:p>
        </p:txBody>
      </p:sp>
      <p:sp>
        <p:nvSpPr>
          <p:cNvPr id="4" name="TextBox 3"/>
          <p:cNvSpPr txBox="1"/>
          <p:nvPr/>
        </p:nvSpPr>
        <p:spPr>
          <a:xfrm>
            <a:off x="6827520" y="1727200"/>
            <a:ext cx="4714240" cy="4154984"/>
          </a:xfrm>
          <a:prstGeom prst="rect">
            <a:avLst/>
          </a:prstGeom>
          <a:noFill/>
        </p:spPr>
        <p:txBody>
          <a:bodyPr wrap="square" rtlCol="0">
            <a:spAutoFit/>
          </a:bodyPr>
          <a:lstStyle/>
          <a:p>
            <a:r>
              <a:rPr lang="en-GB" sz="4400" dirty="0" smtClean="0"/>
              <a:t>5 + 6 = ?</a:t>
            </a:r>
          </a:p>
          <a:p>
            <a:endParaRPr lang="en-GB" sz="4400" dirty="0"/>
          </a:p>
          <a:p>
            <a:endParaRPr lang="en-GB" sz="4400" dirty="0" smtClean="0"/>
          </a:p>
          <a:p>
            <a:r>
              <a:rPr lang="en-GB" sz="4400" dirty="0" smtClean="0"/>
              <a:t>6 + ? = 13</a:t>
            </a:r>
          </a:p>
          <a:p>
            <a:endParaRPr lang="en-GB" sz="4400" dirty="0" smtClean="0"/>
          </a:p>
          <a:p>
            <a:r>
              <a:rPr lang="en-GB" sz="4400" dirty="0" smtClean="0"/>
              <a:t>? + ? = 20</a:t>
            </a:r>
            <a:endParaRPr lang="en-GB" sz="4400" dirty="0"/>
          </a:p>
        </p:txBody>
      </p:sp>
    </p:spTree>
    <p:extLst>
      <p:ext uri="{BB962C8B-B14F-4D97-AF65-F5344CB8AC3E}">
        <p14:creationId xmlns:p14="http://schemas.microsoft.com/office/powerpoint/2010/main" val="3406416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11-28 at 19.41.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01" y="-223094"/>
            <a:ext cx="11934559" cy="7490840"/>
          </a:xfrm>
          <a:prstGeom prst="rect">
            <a:avLst/>
          </a:prstGeom>
        </p:spPr>
      </p:pic>
    </p:spTree>
    <p:extLst>
      <p:ext uri="{BB962C8B-B14F-4D97-AF65-F5344CB8AC3E}">
        <p14:creationId xmlns:p14="http://schemas.microsoft.com/office/powerpoint/2010/main" val="272283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11-28 at 19.41.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7820"/>
          </a:xfrm>
          <a:prstGeom prst="rect">
            <a:avLst/>
          </a:prstGeom>
        </p:spPr>
      </p:pic>
    </p:spTree>
    <p:extLst>
      <p:ext uri="{BB962C8B-B14F-4D97-AF65-F5344CB8AC3E}">
        <p14:creationId xmlns:p14="http://schemas.microsoft.com/office/powerpoint/2010/main" val="37021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11-28 at 19.4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462" y="0"/>
            <a:ext cx="7063200" cy="6858000"/>
          </a:xfrm>
          <a:prstGeom prst="rect">
            <a:avLst/>
          </a:prstGeom>
        </p:spPr>
      </p:pic>
    </p:spTree>
    <p:extLst>
      <p:ext uri="{BB962C8B-B14F-4D97-AF65-F5344CB8AC3E}">
        <p14:creationId xmlns:p14="http://schemas.microsoft.com/office/powerpoint/2010/main" val="59572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28 at 19.44.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900"/>
          </a:xfrm>
          <a:prstGeom prst="rect">
            <a:avLst/>
          </a:prstGeom>
        </p:spPr>
      </p:pic>
    </p:spTree>
    <p:extLst>
      <p:ext uri="{BB962C8B-B14F-4D97-AF65-F5344CB8AC3E}">
        <p14:creationId xmlns:p14="http://schemas.microsoft.com/office/powerpoint/2010/main" val="396260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39" y="811313"/>
            <a:ext cx="10515600" cy="1325563"/>
          </a:xfrm>
        </p:spPr>
        <p:txBody>
          <a:bodyPr/>
          <a:lstStyle/>
          <a:p>
            <a:r>
              <a:rPr lang="en-US" dirty="0" smtClean="0"/>
              <a:t>So…what strategies and manipulatives help children achieve mastery?</a:t>
            </a:r>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868" y="2260883"/>
            <a:ext cx="3882785" cy="3882785"/>
          </a:xfrm>
          <a:prstGeom prst="rect">
            <a:avLst/>
          </a:prstGeom>
        </p:spPr>
      </p:pic>
    </p:spTree>
    <p:extLst>
      <p:ext uri="{BB962C8B-B14F-4D97-AF65-F5344CB8AC3E}">
        <p14:creationId xmlns:p14="http://schemas.microsoft.com/office/powerpoint/2010/main" val="336723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24" y="1666083"/>
            <a:ext cx="2997876"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32206" y="2092270"/>
            <a:ext cx="1939453" cy="707886"/>
          </a:xfrm>
          <a:prstGeom prst="rect">
            <a:avLst/>
          </a:prstGeom>
          <a:noFill/>
        </p:spPr>
        <p:txBody>
          <a:bodyPr wrap="none" rtlCol="0">
            <a:spAutoFit/>
          </a:bodyPr>
          <a:lstStyle/>
          <a:p>
            <a:r>
              <a:rPr lang="en-GB" sz="4000" dirty="0" smtClean="0"/>
              <a:t>3 + 1 = 4</a:t>
            </a:r>
            <a:endParaRPr lang="en-GB" sz="4000" dirty="0"/>
          </a:p>
        </p:txBody>
      </p:sp>
      <p:sp>
        <p:nvSpPr>
          <p:cNvPr id="5" name="TextBox 4"/>
          <p:cNvSpPr txBox="1"/>
          <p:nvPr/>
        </p:nvSpPr>
        <p:spPr>
          <a:xfrm>
            <a:off x="823961" y="412866"/>
            <a:ext cx="2061181" cy="707886"/>
          </a:xfrm>
          <a:prstGeom prst="rect">
            <a:avLst/>
          </a:prstGeom>
          <a:noFill/>
        </p:spPr>
        <p:txBody>
          <a:bodyPr wrap="none" rtlCol="0">
            <a:spAutoFit/>
          </a:bodyPr>
          <a:lstStyle/>
          <a:p>
            <a:r>
              <a:rPr lang="en-GB" sz="4000" dirty="0" smtClean="0"/>
              <a:t>Concrete</a:t>
            </a:r>
            <a:endParaRPr lang="en-GB" sz="4000" dirty="0"/>
          </a:p>
        </p:txBody>
      </p:sp>
      <p:sp>
        <p:nvSpPr>
          <p:cNvPr id="6" name="TextBox 5"/>
          <p:cNvSpPr txBox="1"/>
          <p:nvPr/>
        </p:nvSpPr>
        <p:spPr>
          <a:xfrm>
            <a:off x="4881653" y="466340"/>
            <a:ext cx="2784309" cy="707886"/>
          </a:xfrm>
          <a:prstGeom prst="rect">
            <a:avLst/>
          </a:prstGeom>
          <a:noFill/>
        </p:spPr>
        <p:txBody>
          <a:bodyPr wrap="square" rtlCol="0">
            <a:spAutoFit/>
          </a:bodyPr>
          <a:lstStyle/>
          <a:p>
            <a:r>
              <a:rPr lang="en-GB" sz="4000" dirty="0" smtClean="0"/>
              <a:t>Pictorial</a:t>
            </a:r>
            <a:endParaRPr lang="en-GB" sz="4000" dirty="0"/>
          </a:p>
        </p:txBody>
      </p:sp>
      <p:sp>
        <p:nvSpPr>
          <p:cNvPr id="7" name="TextBox 6"/>
          <p:cNvSpPr txBox="1"/>
          <p:nvPr/>
        </p:nvSpPr>
        <p:spPr>
          <a:xfrm>
            <a:off x="8906285" y="474740"/>
            <a:ext cx="1917913" cy="707886"/>
          </a:xfrm>
          <a:prstGeom prst="rect">
            <a:avLst/>
          </a:prstGeom>
          <a:noFill/>
        </p:spPr>
        <p:txBody>
          <a:bodyPr wrap="none" rtlCol="0">
            <a:spAutoFit/>
          </a:bodyPr>
          <a:lstStyle/>
          <a:p>
            <a:r>
              <a:rPr lang="en-GB" sz="4000" dirty="0" smtClean="0"/>
              <a:t>Abstract</a:t>
            </a:r>
            <a:endParaRPr lang="en-GB" sz="4000" dirty="0"/>
          </a:p>
        </p:txBody>
      </p:sp>
      <p:sp>
        <p:nvSpPr>
          <p:cNvPr id="8" name="Rectangle 7"/>
          <p:cNvSpPr/>
          <p:nvPr/>
        </p:nvSpPr>
        <p:spPr>
          <a:xfrm>
            <a:off x="695739" y="4509120"/>
            <a:ext cx="11088555" cy="1200329"/>
          </a:xfrm>
          <a:prstGeom prst="rect">
            <a:avLst/>
          </a:prstGeom>
        </p:spPr>
        <p:txBody>
          <a:bodyPr wrap="square">
            <a:spAutoFit/>
          </a:bodyPr>
          <a:lstStyle/>
          <a:p>
            <a:pPr algn="ctr"/>
            <a:r>
              <a:rPr lang="en-GB" sz="3600" dirty="0" smtClean="0"/>
              <a:t>Concrete or pictorial representations support children to understand abstract concepts and deepen understanding.</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737" y="1727826"/>
            <a:ext cx="2885142" cy="144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9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Manipulatives</a:t>
            </a:r>
            <a:endParaRPr lang="en-US" dirty="0"/>
          </a:p>
        </p:txBody>
      </p:sp>
      <p:pic>
        <p:nvPicPr>
          <p:cNvPr id="4" name="Picture 3" descr="Unknown-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98" y="1706263"/>
            <a:ext cx="3975100" cy="2044700"/>
          </a:xfrm>
          <a:prstGeom prst="rect">
            <a:avLst/>
          </a:prstGeom>
        </p:spPr>
      </p:pic>
      <p:pic>
        <p:nvPicPr>
          <p:cNvPr id="5" name="Picture 4"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497" y="1437151"/>
            <a:ext cx="2857500" cy="2857500"/>
          </a:xfrm>
          <a:prstGeom prst="rect">
            <a:avLst/>
          </a:prstGeom>
        </p:spPr>
      </p:pic>
      <p:pic>
        <p:nvPicPr>
          <p:cNvPr id="6" name="Picture 5" descr="Unknown-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143" y="664903"/>
            <a:ext cx="2857500" cy="2857500"/>
          </a:xfrm>
          <a:prstGeom prst="rect">
            <a:avLst/>
          </a:prstGeom>
        </p:spPr>
      </p:pic>
      <p:pic>
        <p:nvPicPr>
          <p:cNvPr id="7" name="Picture 6" descr="Unknown-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096" y="4251571"/>
            <a:ext cx="2046610" cy="2046610"/>
          </a:xfrm>
          <a:prstGeom prst="rect">
            <a:avLst/>
          </a:prstGeom>
        </p:spPr>
      </p:pic>
      <p:pic>
        <p:nvPicPr>
          <p:cNvPr id="8" name="Picture 7" descr="Unknown-10.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228" y="4389221"/>
            <a:ext cx="2745465" cy="1748891"/>
          </a:xfrm>
          <a:prstGeom prst="rect">
            <a:avLst/>
          </a:prstGeom>
        </p:spPr>
      </p:pic>
      <p:pic>
        <p:nvPicPr>
          <p:cNvPr id="9" name="Picture 8" descr="Unknown-9.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7565" y="4646275"/>
            <a:ext cx="2012284" cy="2012284"/>
          </a:xfrm>
          <a:prstGeom prst="rect">
            <a:avLst/>
          </a:prstGeom>
        </p:spPr>
      </p:pic>
    </p:spTree>
    <p:extLst>
      <p:ext uri="{BB962C8B-B14F-4D97-AF65-F5344CB8AC3E}">
        <p14:creationId xmlns:p14="http://schemas.microsoft.com/office/powerpoint/2010/main" val="44614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Pictorial Representations</a:t>
            </a:r>
            <a:endParaRPr lang="en-US" dirty="0"/>
          </a:p>
        </p:txBody>
      </p:sp>
      <p:pic>
        <p:nvPicPr>
          <p:cNvPr id="4" name="Picture 3" descr="Unknown-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90" y="1644291"/>
            <a:ext cx="2501642" cy="2268438"/>
          </a:xfrm>
          <a:prstGeom prst="rect">
            <a:avLst/>
          </a:prstGeom>
        </p:spPr>
      </p:pic>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012" y="1370432"/>
            <a:ext cx="4530970" cy="2718583"/>
          </a:xfrm>
          <a:prstGeom prst="rect">
            <a:avLst/>
          </a:prstGeom>
        </p:spPr>
      </p:pic>
      <p:pic>
        <p:nvPicPr>
          <p:cNvPr id="6" name="Picture 5"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926" y="1347157"/>
            <a:ext cx="3789994" cy="2838837"/>
          </a:xfrm>
          <a:prstGeom prst="rect">
            <a:avLst/>
          </a:prstGeom>
        </p:spPr>
      </p:pic>
      <p:pic>
        <p:nvPicPr>
          <p:cNvPr id="9" name="Picture 8" descr="images-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2966" y="3907892"/>
            <a:ext cx="3775807" cy="2828210"/>
          </a:xfrm>
          <a:prstGeom prst="rect">
            <a:avLst/>
          </a:prstGeom>
        </p:spPr>
      </p:pic>
      <p:pic>
        <p:nvPicPr>
          <p:cNvPr id="10" name="Picture 9" descr="images-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9794" y="3844644"/>
            <a:ext cx="2006800" cy="2835003"/>
          </a:xfrm>
          <a:prstGeom prst="rect">
            <a:avLst/>
          </a:prstGeom>
        </p:spPr>
      </p:pic>
      <p:pic>
        <p:nvPicPr>
          <p:cNvPr id="11" name="Picture 10" descr="Unknown-1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972" y="4518467"/>
            <a:ext cx="3810000" cy="2133600"/>
          </a:xfrm>
          <a:prstGeom prst="rect">
            <a:avLst/>
          </a:prstGeom>
        </p:spPr>
      </p:pic>
    </p:spTree>
    <p:extLst>
      <p:ext uri="{BB962C8B-B14F-4D97-AF65-F5344CB8AC3E}">
        <p14:creationId xmlns:p14="http://schemas.microsoft.com/office/powerpoint/2010/main" val="125311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E404B-C14B-41A7-A662-5879BFF2F7DD}"/>
              </a:ext>
            </a:extLst>
          </p:cNvPr>
          <p:cNvSpPr>
            <a:spLocks noGrp="1"/>
          </p:cNvSpPr>
          <p:nvPr>
            <p:ph type="title"/>
          </p:nvPr>
        </p:nvSpPr>
        <p:spPr/>
        <p:txBody>
          <a:bodyPr/>
          <a:lstStyle/>
          <a:p>
            <a:r>
              <a:rPr lang="en-GB" dirty="0"/>
              <a:t>Aims:</a:t>
            </a:r>
            <a:br>
              <a:rPr lang="en-GB" dirty="0"/>
            </a:br>
            <a:endParaRPr lang="en-GB" dirty="0"/>
          </a:p>
        </p:txBody>
      </p:sp>
      <p:sp>
        <p:nvSpPr>
          <p:cNvPr id="3" name="Content Placeholder 2">
            <a:extLst>
              <a:ext uri="{FF2B5EF4-FFF2-40B4-BE49-F238E27FC236}">
                <a16:creationId xmlns:a16="http://schemas.microsoft.com/office/drawing/2014/main" xmlns="" id="{540B109E-B6A5-48D2-AC80-6CDFF6634E17}"/>
              </a:ext>
            </a:extLst>
          </p:cNvPr>
          <p:cNvSpPr>
            <a:spLocks noGrp="1"/>
          </p:cNvSpPr>
          <p:nvPr>
            <p:ph idx="1"/>
          </p:nvPr>
        </p:nvSpPr>
        <p:spPr/>
        <p:txBody>
          <a:bodyPr/>
          <a:lstStyle/>
          <a:p>
            <a:r>
              <a:rPr lang="en-GB" sz="4000" dirty="0" smtClean="0"/>
              <a:t>To know what the Curriculum says about Maths</a:t>
            </a:r>
          </a:p>
          <a:p>
            <a:r>
              <a:rPr lang="en-GB" sz="4000" dirty="0" smtClean="0"/>
              <a:t>To look at what </a:t>
            </a:r>
            <a:r>
              <a:rPr lang="en-GB" sz="4000" dirty="0"/>
              <a:t>M</a:t>
            </a:r>
            <a:r>
              <a:rPr lang="en-GB" sz="4000" dirty="0" smtClean="0"/>
              <a:t>astery means and what underpins it</a:t>
            </a:r>
          </a:p>
          <a:p>
            <a:r>
              <a:rPr lang="en-GB" sz="4000" dirty="0" smtClean="0"/>
              <a:t>To know the CPA approach</a:t>
            </a:r>
          </a:p>
          <a:p>
            <a:r>
              <a:rPr lang="en-GB" sz="4000" dirty="0" smtClean="0"/>
              <a:t>To use some manipulatives</a:t>
            </a:r>
          </a:p>
          <a:p>
            <a:r>
              <a:rPr lang="en-GB" sz="4000" dirty="0" smtClean="0"/>
              <a:t>To </a:t>
            </a:r>
            <a:r>
              <a:rPr lang="en-GB" sz="4000" dirty="0"/>
              <a:t>do some maths!</a:t>
            </a:r>
          </a:p>
          <a:p>
            <a:endParaRPr lang="en-GB" dirty="0"/>
          </a:p>
        </p:txBody>
      </p:sp>
    </p:spTree>
    <p:extLst>
      <p:ext uri="{BB962C8B-B14F-4D97-AF65-F5344CB8AC3E}">
        <p14:creationId xmlns:p14="http://schemas.microsoft.com/office/powerpoint/2010/main" val="164831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Abstract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939" y="1628392"/>
            <a:ext cx="2760986" cy="1666537"/>
          </a:xfrm>
          <a:prstGeom prst="rect">
            <a:avLst/>
          </a:prstGeom>
          <a:noFill/>
          <a:ln>
            <a:noFill/>
          </a:ln>
        </p:spPr>
      </p:pic>
      <p:pic>
        <p:nvPicPr>
          <p:cNvPr id="6" name="Picture 5"/>
          <p:cNvPicPr/>
          <p:nvPr/>
        </p:nvPicPr>
        <p:blipFill>
          <a:blip r:embed="rId3"/>
          <a:stretch>
            <a:fillRect/>
          </a:stretch>
        </p:blipFill>
        <p:spPr>
          <a:xfrm>
            <a:off x="4596160" y="2244516"/>
            <a:ext cx="2303271" cy="2388978"/>
          </a:xfrm>
          <a:prstGeom prst="rect">
            <a:avLst/>
          </a:prstGeom>
        </p:spPr>
      </p:pic>
      <p:sp>
        <p:nvSpPr>
          <p:cNvPr id="8" name="Rectangle 7"/>
          <p:cNvSpPr/>
          <p:nvPr/>
        </p:nvSpPr>
        <p:spPr>
          <a:xfrm>
            <a:off x="834003" y="5027877"/>
            <a:ext cx="7352636" cy="1354217"/>
          </a:xfrm>
          <a:prstGeom prst="rect">
            <a:avLst/>
          </a:prstGeom>
        </p:spPr>
        <p:txBody>
          <a:bodyPr wrap="square">
            <a:spAutoFit/>
          </a:bodyPr>
          <a:lstStyle/>
          <a:p>
            <a:r>
              <a:rPr lang="en-GB" sz="3200" dirty="0"/>
              <a:t>Divide 28 into 7 groups. How many are in each group?</a:t>
            </a:r>
            <a:endParaRPr lang="en-US" sz="3200" dirty="0"/>
          </a:p>
          <a:p>
            <a:r>
              <a:rPr lang="en-GB" dirty="0"/>
              <a:t> </a:t>
            </a:r>
            <a:endParaRPr lang="en-US" dirty="0"/>
          </a:p>
        </p:txBody>
      </p:sp>
      <p:sp>
        <p:nvSpPr>
          <p:cNvPr id="9" name="Rectangle 8"/>
          <p:cNvSpPr/>
          <p:nvPr/>
        </p:nvSpPr>
        <p:spPr>
          <a:xfrm>
            <a:off x="8368458" y="765874"/>
            <a:ext cx="2804503" cy="2677656"/>
          </a:xfrm>
          <a:prstGeom prst="rect">
            <a:avLst/>
          </a:prstGeom>
        </p:spPr>
        <p:txBody>
          <a:bodyPr wrap="square">
            <a:spAutoFit/>
          </a:bodyPr>
          <a:lstStyle/>
          <a:p>
            <a:r>
              <a:rPr lang="en-GB" sz="2400" dirty="0"/>
              <a:t>5 + 12 = </a:t>
            </a:r>
            <a:r>
              <a:rPr lang="en-GB" sz="2400" dirty="0" smtClean="0"/>
              <a:t>17</a:t>
            </a:r>
            <a:endParaRPr lang="en-US" sz="2400" dirty="0"/>
          </a:p>
          <a:p>
            <a:r>
              <a:rPr lang="en-GB" sz="2400" dirty="0"/>
              <a:t> </a:t>
            </a:r>
            <a:endParaRPr lang="en-US" sz="2400" dirty="0"/>
          </a:p>
          <a:p>
            <a:r>
              <a:rPr lang="en-GB" sz="2400" dirty="0"/>
              <a:t>Place the larger number in your head and count on the smaller number to find your answer.</a:t>
            </a:r>
            <a:endParaRPr lang="en-US" sz="2400" dirty="0"/>
          </a:p>
        </p:txBody>
      </p:sp>
      <p:pic>
        <p:nvPicPr>
          <p:cNvPr id="10" name="Picture 9" descr="Unknown-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758" y="4154632"/>
            <a:ext cx="3254102" cy="1868910"/>
          </a:xfrm>
          <a:prstGeom prst="rect">
            <a:avLst/>
          </a:prstGeom>
        </p:spPr>
      </p:pic>
    </p:spTree>
    <p:extLst>
      <p:ext uri="{BB962C8B-B14F-4D97-AF65-F5344CB8AC3E}">
        <p14:creationId xmlns:p14="http://schemas.microsoft.com/office/powerpoint/2010/main" val="428103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do some </a:t>
            </a:r>
            <a:r>
              <a:rPr lang="en-US" dirty="0" err="1" smtClean="0"/>
              <a:t>Maths</a:t>
            </a:r>
            <a:r>
              <a:rPr lang="en-US" dirty="0" smtClean="0"/>
              <a:t>! </a:t>
            </a:r>
            <a:endParaRPr lang="en-US" dirty="0"/>
          </a:p>
        </p:txBody>
      </p:sp>
      <p:pic>
        <p:nvPicPr>
          <p:cNvPr id="6" name="Picture 5" descr="0bec1bcef732040e565b0bc007ba9e3e_thinking-about-math-clipart-kids-thinking-math-clipart_550-52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3395" y="427789"/>
            <a:ext cx="987877" cy="935789"/>
          </a:xfrm>
          <a:prstGeom prst="rect">
            <a:avLst/>
          </a:prstGeom>
        </p:spPr>
      </p:pic>
      <p:pic>
        <p:nvPicPr>
          <p:cNvPr id="1026" name="Picture 2" descr="Image result for num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15" y="2011680"/>
            <a:ext cx="6203758" cy="4144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6160" y="1849120"/>
            <a:ext cx="4511040" cy="5016758"/>
          </a:xfrm>
          <a:prstGeom prst="rect">
            <a:avLst/>
          </a:prstGeom>
          <a:noFill/>
        </p:spPr>
        <p:txBody>
          <a:bodyPr wrap="square" rtlCol="0">
            <a:spAutoFit/>
          </a:bodyPr>
          <a:lstStyle/>
          <a:p>
            <a:r>
              <a:rPr lang="en-GB" sz="3200" dirty="0" smtClean="0"/>
              <a:t>In partners, use the </a:t>
            </a:r>
            <a:r>
              <a:rPr lang="en-GB" sz="3200" dirty="0"/>
              <a:t>N</a:t>
            </a:r>
            <a:r>
              <a:rPr lang="en-GB" sz="3200" dirty="0" smtClean="0"/>
              <a:t>umicon to make number bonds to 10.</a:t>
            </a:r>
          </a:p>
          <a:p>
            <a:endParaRPr lang="en-GB" sz="3200" dirty="0"/>
          </a:p>
          <a:p>
            <a:r>
              <a:rPr lang="en-GB" sz="3200" dirty="0" smtClean="0"/>
              <a:t>Can you fill the whole board without leaving a gap?</a:t>
            </a:r>
          </a:p>
          <a:p>
            <a:endParaRPr lang="en-GB" sz="3200" dirty="0"/>
          </a:p>
          <a:p>
            <a:r>
              <a:rPr lang="en-GB" sz="3200" dirty="0" smtClean="0"/>
              <a:t>What patterns can you see? </a:t>
            </a:r>
            <a:endParaRPr lang="en-GB" sz="3200" dirty="0"/>
          </a:p>
        </p:txBody>
      </p:sp>
    </p:spTree>
    <p:extLst>
      <p:ext uri="{BB962C8B-B14F-4D97-AF65-F5344CB8AC3E}">
        <p14:creationId xmlns:p14="http://schemas.microsoft.com/office/powerpoint/2010/main" val="236600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GB"/>
              <a:t>Aims of the National Curriculum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6118745"/>
              </p:ext>
            </p:extLst>
          </p:nvPr>
        </p:nvGraphicFramePr>
        <p:xfrm>
          <a:off x="2015525" y="1557136"/>
          <a:ext cx="82296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850037"/>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curriculum says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national curriculum for mathematics aims to ensure that all pupils: </a:t>
            </a:r>
          </a:p>
          <a:p>
            <a:r>
              <a:rPr lang="en-US" dirty="0" smtClean="0"/>
              <a:t>become </a:t>
            </a:r>
            <a:r>
              <a:rPr lang="en-US" b="1" dirty="0"/>
              <a:t>fluent </a:t>
            </a:r>
            <a:r>
              <a:rPr lang="en-US" dirty="0"/>
              <a:t>in the fundamentals of mathematics, including through varied and frequent practice with increasingly complex problems over time, so that pupils develop conceptual understanding and the ability to recall and apply knowledge rapidly and accurately. </a:t>
            </a:r>
          </a:p>
          <a:p>
            <a:r>
              <a:rPr lang="en-US" b="1" dirty="0" smtClean="0"/>
              <a:t>reason </a:t>
            </a:r>
            <a:r>
              <a:rPr lang="en-US" b="1" dirty="0"/>
              <a:t>mathematically </a:t>
            </a:r>
            <a:r>
              <a:rPr lang="en-US" dirty="0"/>
              <a:t>by following a line of enquiry, conjecturing relationships and </a:t>
            </a:r>
            <a:r>
              <a:rPr lang="en-US" dirty="0" err="1"/>
              <a:t>generalisations</a:t>
            </a:r>
            <a:r>
              <a:rPr lang="en-US" dirty="0"/>
              <a:t>, and developing an argument, justification or proof using mathematical language </a:t>
            </a:r>
          </a:p>
          <a:p>
            <a:r>
              <a:rPr lang="en-US" dirty="0" smtClean="0"/>
              <a:t>can </a:t>
            </a:r>
            <a:r>
              <a:rPr lang="en-US" b="1" dirty="0"/>
              <a:t>solve problems </a:t>
            </a:r>
            <a:r>
              <a:rPr lang="en-US" dirty="0"/>
              <a:t>by applying their mathematics to a variety of routine and non- routine problems with increasing sophistication, including breaking down problems into a series of simpler steps and persevering in seeking solutions. </a:t>
            </a:r>
          </a:p>
          <a:p>
            <a:endParaRPr lang="en-US" dirty="0"/>
          </a:p>
        </p:txBody>
      </p:sp>
    </p:spTree>
    <p:extLst>
      <p:ext uri="{BB962C8B-B14F-4D97-AF65-F5344CB8AC3E}">
        <p14:creationId xmlns:p14="http://schemas.microsoft.com/office/powerpoint/2010/main" val="10615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master?</a:t>
            </a:r>
            <a:endParaRPr lang="en-US" dirty="0"/>
          </a:p>
        </p:txBody>
      </p:sp>
      <p:pic>
        <p:nvPicPr>
          <p:cNvPr id="6" name="Picture 5" descr="nintchdbpict0002777364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474" y="1854158"/>
            <a:ext cx="5735053" cy="4295316"/>
          </a:xfrm>
          <a:prstGeom prst="rect">
            <a:avLst/>
          </a:prstGeom>
        </p:spPr>
      </p:pic>
    </p:spTree>
    <p:extLst>
      <p:ext uri="{BB962C8B-B14F-4D97-AF65-F5344CB8AC3E}">
        <p14:creationId xmlns:p14="http://schemas.microsoft.com/office/powerpoint/2010/main" val="376932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Bake - Fluency</a:t>
            </a:r>
            <a:endParaRPr lang="en-US" dirty="0"/>
          </a:p>
        </p:txBody>
      </p:sp>
      <p:sp>
        <p:nvSpPr>
          <p:cNvPr id="3" name="Content Placeholder 2"/>
          <p:cNvSpPr>
            <a:spLocks noGrp="1"/>
          </p:cNvSpPr>
          <p:nvPr>
            <p:ph idx="1"/>
          </p:nvPr>
        </p:nvSpPr>
        <p:spPr/>
        <p:txBody>
          <a:bodyPr/>
          <a:lstStyle/>
          <a:p>
            <a:r>
              <a:rPr lang="en-US" dirty="0" smtClean="0"/>
              <a:t>I know how to do it </a:t>
            </a:r>
            <a:r>
              <a:rPr lang="en-US" dirty="0" smtClean="0">
                <a:solidFill>
                  <a:srgbClr val="FF0000"/>
                </a:solidFill>
              </a:rPr>
              <a:t>(operations and their relationships)</a:t>
            </a:r>
          </a:p>
          <a:p>
            <a:r>
              <a:rPr lang="en-US" dirty="0" smtClean="0"/>
              <a:t>It becomes automatic and I don</a:t>
            </a:r>
            <a:r>
              <a:rPr lang="fr-FR" dirty="0" smtClean="0"/>
              <a:t>’</a:t>
            </a:r>
            <a:r>
              <a:rPr lang="en-US" dirty="0" smtClean="0"/>
              <a:t>t need to think about it – to make a cake I need to add flour, eggs, sugar and butter </a:t>
            </a:r>
            <a:r>
              <a:rPr lang="en-US" dirty="0" smtClean="0">
                <a:solidFill>
                  <a:srgbClr val="FF0000"/>
                </a:solidFill>
              </a:rPr>
              <a:t>(mental arithmetic)</a:t>
            </a:r>
          </a:p>
          <a:p>
            <a:r>
              <a:rPr lang="en-US" dirty="0" smtClean="0"/>
              <a:t>I’m really good at doing it </a:t>
            </a:r>
            <a:r>
              <a:rPr lang="en-US" dirty="0" smtClean="0">
                <a:solidFill>
                  <a:srgbClr val="FF0000"/>
                </a:solidFill>
              </a:rPr>
              <a:t>(speed)</a:t>
            </a:r>
          </a:p>
          <a:p>
            <a:r>
              <a:rPr lang="en-US" dirty="0" smtClean="0"/>
              <a:t>I can show someone else how to do it </a:t>
            </a:r>
            <a:r>
              <a:rPr lang="en-US" dirty="0" smtClean="0">
                <a:solidFill>
                  <a:srgbClr val="FF0000"/>
                </a:solidFill>
              </a:rPr>
              <a:t>(understanding)</a:t>
            </a:r>
          </a:p>
          <a:p>
            <a:endParaRPr lang="en-US" dirty="0" smtClean="0"/>
          </a:p>
          <a:p>
            <a:endParaRPr lang="en-US" dirty="0"/>
          </a:p>
        </p:txBody>
      </p:sp>
    </p:spTree>
    <p:extLst>
      <p:ext uri="{BB962C8B-B14F-4D97-AF65-F5344CB8AC3E}">
        <p14:creationId xmlns:p14="http://schemas.microsoft.com/office/powerpoint/2010/main" val="97331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Variation in Fluency</a:t>
            </a:r>
            <a:endParaRPr lang="en-GB" dirty="0"/>
          </a:p>
        </p:txBody>
      </p:sp>
      <p:sp>
        <p:nvSpPr>
          <p:cNvPr id="3" name="Content Placeholder 2"/>
          <p:cNvSpPr>
            <a:spLocks noGrp="1"/>
          </p:cNvSpPr>
          <p:nvPr>
            <p:ph sz="half" idx="1"/>
          </p:nvPr>
        </p:nvSpPr>
        <p:spPr/>
        <p:txBody>
          <a:bodyPr/>
          <a:lstStyle/>
          <a:p>
            <a:r>
              <a:rPr lang="en-GB" dirty="0" smtClean="0"/>
              <a:t>5 + 1 =</a:t>
            </a:r>
          </a:p>
          <a:p>
            <a:r>
              <a:rPr lang="en-GB" dirty="0" smtClean="0"/>
              <a:t>15 + 2 =</a:t>
            </a:r>
          </a:p>
          <a:p>
            <a:r>
              <a:rPr lang="en-GB" dirty="0" smtClean="0"/>
              <a:t>22 + 63 =</a:t>
            </a:r>
            <a:endParaRPr lang="en-GB" dirty="0"/>
          </a:p>
        </p:txBody>
      </p:sp>
      <p:sp>
        <p:nvSpPr>
          <p:cNvPr id="4" name="Content Placeholder 3"/>
          <p:cNvSpPr>
            <a:spLocks noGrp="1"/>
          </p:cNvSpPr>
          <p:nvPr>
            <p:ph sz="half" idx="2"/>
          </p:nvPr>
        </p:nvSpPr>
        <p:spPr/>
        <p:txBody>
          <a:bodyPr/>
          <a:lstStyle/>
          <a:p>
            <a:r>
              <a:rPr lang="en-GB" dirty="0" smtClean="0"/>
              <a:t>5 + ? = 6</a:t>
            </a:r>
          </a:p>
          <a:p>
            <a:r>
              <a:rPr lang="en-GB" dirty="0"/>
              <a:t> </a:t>
            </a:r>
            <a:r>
              <a:rPr lang="en-GB" dirty="0" smtClean="0"/>
              <a:t>? + 2 = 17</a:t>
            </a:r>
          </a:p>
          <a:p>
            <a:r>
              <a:rPr lang="en-GB" dirty="0"/>
              <a:t> </a:t>
            </a:r>
            <a:r>
              <a:rPr lang="en-GB" dirty="0" smtClean="0"/>
              <a:t>? = 22 + 63</a:t>
            </a:r>
          </a:p>
          <a:p>
            <a:r>
              <a:rPr lang="en-GB" dirty="0" smtClean="0"/>
              <a:t>20 ÷ ? = 5</a:t>
            </a:r>
          </a:p>
        </p:txBody>
      </p:sp>
    </p:spTree>
    <p:extLst>
      <p:ext uri="{BB962C8B-B14F-4D97-AF65-F5344CB8AC3E}">
        <p14:creationId xmlns:p14="http://schemas.microsoft.com/office/powerpoint/2010/main" val="23753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 - Reasoning</a:t>
            </a:r>
            <a:endParaRPr lang="en-US" dirty="0"/>
          </a:p>
        </p:txBody>
      </p:sp>
      <p:sp>
        <p:nvSpPr>
          <p:cNvPr id="3" name="Content Placeholder 2"/>
          <p:cNvSpPr>
            <a:spLocks noGrp="1"/>
          </p:cNvSpPr>
          <p:nvPr>
            <p:ph idx="1"/>
          </p:nvPr>
        </p:nvSpPr>
        <p:spPr>
          <a:xfrm>
            <a:off x="838200" y="1825624"/>
            <a:ext cx="7520067" cy="4094951"/>
          </a:xfrm>
        </p:spPr>
        <p:txBody>
          <a:bodyPr>
            <a:normAutofit lnSpcReduction="10000"/>
          </a:bodyPr>
          <a:lstStyle/>
          <a:p>
            <a:r>
              <a:rPr lang="en-US" dirty="0" smtClean="0"/>
              <a:t>Deep and sustainable learning</a:t>
            </a:r>
          </a:p>
          <a:p>
            <a:r>
              <a:rPr lang="en-GB" dirty="0">
                <a:latin typeface="Calibri"/>
                <a:cs typeface="Calibri"/>
              </a:rPr>
              <a:t>The ability to build on something that has already been </a:t>
            </a:r>
            <a:r>
              <a:rPr lang="en-GB" dirty="0" smtClean="0">
                <a:latin typeface="Calibri"/>
                <a:cs typeface="Calibri"/>
              </a:rPr>
              <a:t>sufficiently mastered</a:t>
            </a:r>
            <a:endParaRPr lang="en-GB" dirty="0">
              <a:latin typeface="Calibri"/>
              <a:cs typeface="Calibri"/>
            </a:endParaRPr>
          </a:p>
          <a:p>
            <a:r>
              <a:rPr lang="en-GB" dirty="0">
                <a:latin typeface="Calibri"/>
                <a:cs typeface="Calibri"/>
              </a:rPr>
              <a:t>The ability to reason about a concept and make </a:t>
            </a:r>
            <a:r>
              <a:rPr lang="en-GB" dirty="0" smtClean="0">
                <a:latin typeface="Calibri"/>
                <a:cs typeface="Calibri"/>
              </a:rPr>
              <a:t>connections</a:t>
            </a:r>
            <a:endParaRPr lang="en-GB" dirty="0">
              <a:latin typeface="Calibri"/>
              <a:cs typeface="Calibri"/>
            </a:endParaRPr>
          </a:p>
          <a:p>
            <a:r>
              <a:rPr lang="en-GB" dirty="0">
                <a:latin typeface="Calibri"/>
                <a:cs typeface="Calibri"/>
              </a:rPr>
              <a:t>Conceptual </a:t>
            </a:r>
            <a:r>
              <a:rPr lang="en-GB" dirty="0" smtClean="0">
                <a:latin typeface="Calibri"/>
                <a:cs typeface="Calibri"/>
              </a:rPr>
              <a:t>understanding (comprehension of mathematical concepts, operations and relations) and </a:t>
            </a:r>
            <a:r>
              <a:rPr lang="en-GB" dirty="0">
                <a:latin typeface="Calibri"/>
                <a:cs typeface="Calibri"/>
              </a:rPr>
              <a:t>procedural </a:t>
            </a:r>
            <a:r>
              <a:rPr lang="en-GB" dirty="0" smtClean="0">
                <a:latin typeface="Calibri"/>
                <a:cs typeface="Calibri"/>
              </a:rPr>
              <a:t>fluency (ability to formulate, represent and solve mathematical problems.</a:t>
            </a:r>
            <a:endParaRPr lang="en-GB" dirty="0">
              <a:latin typeface="Calibri"/>
              <a:cs typeface="Calibri"/>
            </a:endParaRP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144" y="1976324"/>
            <a:ext cx="1403576" cy="1723690"/>
          </a:xfrm>
          <a:prstGeom prst="rect">
            <a:avLst/>
          </a:prstGeom>
        </p:spPr>
      </p:pic>
      <p:sp>
        <p:nvSpPr>
          <p:cNvPr id="6" name="TextBox 5"/>
          <p:cNvSpPr txBox="1"/>
          <p:nvPr/>
        </p:nvSpPr>
        <p:spPr>
          <a:xfrm>
            <a:off x="8529895" y="3869889"/>
            <a:ext cx="3662105" cy="1815882"/>
          </a:xfrm>
          <a:prstGeom prst="rect">
            <a:avLst/>
          </a:prstGeom>
          <a:noFill/>
        </p:spPr>
        <p:txBody>
          <a:bodyPr wrap="square" rtlCol="0">
            <a:spAutoFit/>
          </a:bodyPr>
          <a:lstStyle/>
          <a:p>
            <a:pPr algn="ctr"/>
            <a:r>
              <a:rPr lang="en-GB" sz="2800" i="1" dirty="0">
                <a:solidFill>
                  <a:srgbClr val="7030A0"/>
                </a:solidFill>
              </a:rPr>
              <a:t>“Reasoning is the “</a:t>
            </a:r>
            <a:r>
              <a:rPr lang="en-GB" sz="2800" b="1" i="1" dirty="0">
                <a:solidFill>
                  <a:srgbClr val="7030A0"/>
                </a:solidFill>
              </a:rPr>
              <a:t>glue</a:t>
            </a:r>
            <a:r>
              <a:rPr lang="en-GB" sz="2800" i="1" dirty="0">
                <a:solidFill>
                  <a:srgbClr val="7030A0"/>
                </a:solidFill>
              </a:rPr>
              <a:t>” that helps mathematics make sense.</a:t>
            </a:r>
            <a:r>
              <a:rPr lang="en-GB" sz="2800" i="1" dirty="0" smtClean="0">
                <a:solidFill>
                  <a:srgbClr val="7030A0"/>
                </a:solidFill>
              </a:rPr>
              <a:t>”</a:t>
            </a:r>
            <a:endParaRPr lang="en-GB" sz="2800" dirty="0">
              <a:solidFill>
                <a:srgbClr val="7030A0"/>
              </a:solidFill>
            </a:endParaRPr>
          </a:p>
        </p:txBody>
      </p:sp>
    </p:spTree>
    <p:extLst>
      <p:ext uri="{BB962C8B-B14F-4D97-AF65-F5344CB8AC3E}">
        <p14:creationId xmlns:p14="http://schemas.microsoft.com/office/powerpoint/2010/main" val="76724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4657</TotalTime>
  <Words>1020</Words>
  <Application>Microsoft Office PowerPoint</Application>
  <PresentationFormat>Custom</PresentationFormat>
  <Paragraphs>114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Mastery in Maths Early Years and KS1</vt:lpstr>
      <vt:lpstr>Aims: </vt:lpstr>
      <vt:lpstr>Lets do some Maths! </vt:lpstr>
      <vt:lpstr>Aims of the National Curriculum</vt:lpstr>
      <vt:lpstr>What the curriculum says</vt:lpstr>
      <vt:lpstr>What does it mean to master?</vt:lpstr>
      <vt:lpstr>Signature Bake - Fluency</vt:lpstr>
      <vt:lpstr>Variation in Fluency</vt:lpstr>
      <vt:lpstr>Technical Challenge - Reasoning</vt:lpstr>
      <vt:lpstr>How do we help children to communicate their reasoning?</vt:lpstr>
      <vt:lpstr>Show Stopper – Problem Solving</vt:lpstr>
      <vt:lpstr>PowerPoint Presentation</vt:lpstr>
      <vt:lpstr>PowerPoint Presentation</vt:lpstr>
      <vt:lpstr>PowerPoint Presentation</vt:lpstr>
      <vt:lpstr>PowerPoint Presentation</vt:lpstr>
      <vt:lpstr>So…what strategies and manipulatives help children achieve mastery?</vt:lpstr>
      <vt:lpstr>PowerPoint Presentation</vt:lpstr>
      <vt:lpstr>Manipulatives</vt:lpstr>
      <vt:lpstr>Pictorial Representations</vt:lpstr>
      <vt:lpstr>Abstract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 Bowen</dc:creator>
  <cp:lastModifiedBy>Andrew Stapley</cp:lastModifiedBy>
  <cp:revision>50</cp:revision>
  <cp:lastPrinted>2017-11-05T18:30:47Z</cp:lastPrinted>
  <dcterms:created xsi:type="dcterms:W3CDTF">2017-09-29T12:23:46Z</dcterms:created>
  <dcterms:modified xsi:type="dcterms:W3CDTF">2017-11-30T19:38:19Z</dcterms:modified>
</cp:coreProperties>
</file>